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7" r:id="rId30"/>
    <p:sldId id="283" r:id="rId31"/>
    <p:sldId id="284" r:id="rId32"/>
    <p:sldId id="285" r:id="rId33"/>
    <p:sldId id="286" r:id="rId34"/>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9" d="100"/>
          <a:sy n="89" d="100"/>
        </p:scale>
        <p:origin x="-846"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7"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zh-CN" sz="1800" b="0" strike="noStrike" spc="-1">
                <a:solidFill>
                  <a:srgbClr val="000000"/>
                </a:solidFill>
                <a:latin typeface="Calibri"/>
              </a:rPr>
              <a:t>請按這裡移動投影片</a:t>
            </a:r>
            <a:endParaRPr lang="en-US" sz="1800" b="0" strike="noStrike" spc="-1">
              <a:solidFill>
                <a:srgbClr val="000000"/>
              </a:solidFill>
              <a:latin typeface="Calibri"/>
            </a:endParaRPr>
          </a:p>
        </p:txBody>
      </p:sp>
      <p:sp>
        <p:nvSpPr>
          <p:cNvPr id="88" name="PlaceHolder 2"/>
          <p:cNvSpPr>
            <a:spLocks noGrp="1"/>
          </p:cNvSpPr>
          <p:nvPr>
            <p:ph type="body"/>
          </p:nvPr>
        </p:nvSpPr>
        <p:spPr>
          <a:xfrm>
            <a:off x="756000" y="5078520"/>
            <a:ext cx="6047640" cy="4811040"/>
          </a:xfrm>
          <a:prstGeom prst="rect">
            <a:avLst/>
          </a:prstGeom>
        </p:spPr>
        <p:txBody>
          <a:bodyPr lIns="0" tIns="0" rIns="0" bIns="0">
            <a:noAutofit/>
          </a:bodyPr>
          <a:lstStyle/>
          <a:p>
            <a:r>
              <a:rPr lang="zh-TW" sz="2000" b="0" strike="noStrike" spc="-1">
                <a:latin typeface="Arial"/>
              </a:rPr>
              <a:t>請按這裡編輯備註格式</a:t>
            </a:r>
            <a:endParaRPr lang="en-US" sz="2000" b="0" strike="noStrike" spc="-1">
              <a:latin typeface="Arial"/>
            </a:endParaRPr>
          </a:p>
        </p:txBody>
      </p:sp>
      <p:sp>
        <p:nvSpPr>
          <p:cNvPr id="89"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Times New Roman"/>
              </a:rPr>
              <a:t>&lt;頁首&gt;</a:t>
            </a:r>
          </a:p>
        </p:txBody>
      </p:sp>
      <p:sp>
        <p:nvSpPr>
          <p:cNvPr id="90"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Times New Roman"/>
              </a:rPr>
              <a:t>&lt;日期/時間&gt;</a:t>
            </a:r>
          </a:p>
        </p:txBody>
      </p:sp>
      <p:sp>
        <p:nvSpPr>
          <p:cNvPr id="91"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Times New Roman"/>
              </a:rPr>
              <a:t>&lt;頁尾&gt;</a:t>
            </a:r>
          </a:p>
        </p:txBody>
      </p:sp>
      <p:sp>
        <p:nvSpPr>
          <p:cNvPr id="92"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A0DF4391-B731-4A70-9B42-68E169E6930B}" type="slidenum">
              <a:rPr lang="en-US" sz="1400" b="0" strike="noStrike" spc="-1">
                <a:latin typeface="Times New Roman"/>
              </a:rPr>
              <a:t>‹#›</a:t>
            </a:fld>
            <a:endParaRPr lang="en-US" sz="1400" b="0" strike="noStrike" spc="-1">
              <a:latin typeface="Times New Roman"/>
            </a:endParaRPr>
          </a:p>
        </p:txBody>
      </p:sp>
    </p:spTree>
    <p:extLst>
      <p:ext uri="{BB962C8B-B14F-4D97-AF65-F5344CB8AC3E}">
        <p14:creationId xmlns:p14="http://schemas.microsoft.com/office/powerpoint/2010/main" val="1404554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PlaceHolder 1"/>
          <p:cNvSpPr>
            <a:spLocks noGrp="1" noRot="1" noChangeAspect="1"/>
          </p:cNvSpPr>
          <p:nvPr>
            <p:ph type="sldImg"/>
          </p:nvPr>
        </p:nvSpPr>
        <p:spPr>
          <a:xfrm>
            <a:off x="380880" y="685800"/>
            <a:ext cx="6095520" cy="3428640"/>
          </a:xfrm>
          <a:prstGeom prst="rect">
            <a:avLst/>
          </a:prstGeom>
        </p:spPr>
      </p:sp>
      <p:sp>
        <p:nvSpPr>
          <p:cNvPr id="963" name="PlaceHolder 2"/>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
        <p:nvSpPr>
          <p:cNvPr id="964" name="TextShape 3"/>
          <p:cNvSpPr txBox="1"/>
          <p:nvPr/>
        </p:nvSpPr>
        <p:spPr>
          <a:xfrm>
            <a:off x="3884760" y="8685360"/>
            <a:ext cx="2971440" cy="456840"/>
          </a:xfrm>
          <a:prstGeom prst="rect">
            <a:avLst/>
          </a:prstGeom>
          <a:noFill/>
          <a:ln w="0">
            <a:noFill/>
          </a:ln>
        </p:spPr>
        <p:txBody>
          <a:bodyPr anchor="b">
            <a:noAutofit/>
          </a:bodyPr>
          <a:lstStyle/>
          <a:p>
            <a:pPr algn="r">
              <a:lnSpc>
                <a:spcPct val="100000"/>
              </a:lnSpc>
            </a:pPr>
            <a:fld id="{70CF9C00-B7C9-4643-BFC7-03A1C8B99ECF}" type="slidenum">
              <a:rPr lang="en-US" sz="1200" b="0" strike="noStrike" spc="-1">
                <a:solidFill>
                  <a:srgbClr val="000000"/>
                </a:solidFill>
                <a:latin typeface="+mn-lt"/>
                <a:ea typeface="+mn-ea"/>
              </a:rPr>
              <a:t>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PlaceHolder 1"/>
          <p:cNvSpPr>
            <a:spLocks noGrp="1" noRot="1" noChangeAspect="1"/>
          </p:cNvSpPr>
          <p:nvPr>
            <p:ph type="sldImg"/>
          </p:nvPr>
        </p:nvSpPr>
        <p:spPr>
          <a:xfrm>
            <a:off x="380880" y="685800"/>
            <a:ext cx="6095520" cy="3428640"/>
          </a:xfrm>
          <a:prstGeom prst="rect">
            <a:avLst/>
          </a:prstGeom>
        </p:spPr>
      </p:sp>
      <p:sp>
        <p:nvSpPr>
          <p:cNvPr id="966" name="PlaceHolder 2"/>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
        <p:nvSpPr>
          <p:cNvPr id="967" name="TextShape 3"/>
          <p:cNvSpPr txBox="1"/>
          <p:nvPr/>
        </p:nvSpPr>
        <p:spPr>
          <a:xfrm>
            <a:off x="3884760" y="8685360"/>
            <a:ext cx="2971440" cy="456840"/>
          </a:xfrm>
          <a:prstGeom prst="rect">
            <a:avLst/>
          </a:prstGeom>
          <a:noFill/>
          <a:ln w="0">
            <a:noFill/>
          </a:ln>
        </p:spPr>
        <p:txBody>
          <a:bodyPr anchor="b">
            <a:noAutofit/>
          </a:bodyPr>
          <a:lstStyle/>
          <a:p>
            <a:pPr algn="r">
              <a:lnSpc>
                <a:spcPct val="100000"/>
              </a:lnSpc>
            </a:pPr>
            <a:fld id="{6C1F0160-D203-4B07-963F-CD354A5023FE}" type="slidenum">
              <a:rPr lang="en-US" sz="1200" b="0" strike="noStrike" spc="-1">
                <a:solidFill>
                  <a:srgbClr val="000000"/>
                </a:solidFill>
                <a:latin typeface="+mn-lt"/>
                <a:ea typeface="+mn-ea"/>
              </a:rPr>
              <a:t>2</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PlaceHolder 1"/>
          <p:cNvSpPr>
            <a:spLocks noGrp="1" noRot="1" noChangeAspect="1"/>
          </p:cNvSpPr>
          <p:nvPr>
            <p:ph type="sldImg"/>
          </p:nvPr>
        </p:nvSpPr>
        <p:spPr>
          <a:xfrm>
            <a:off x="380880" y="685800"/>
            <a:ext cx="6095520" cy="3428640"/>
          </a:xfrm>
          <a:prstGeom prst="rect">
            <a:avLst/>
          </a:prstGeom>
        </p:spPr>
      </p:sp>
      <p:sp>
        <p:nvSpPr>
          <p:cNvPr id="969" name="PlaceHolder 2"/>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
        <p:nvSpPr>
          <p:cNvPr id="970" name="TextShape 3"/>
          <p:cNvSpPr txBox="1"/>
          <p:nvPr/>
        </p:nvSpPr>
        <p:spPr>
          <a:xfrm>
            <a:off x="3884760" y="8685360"/>
            <a:ext cx="2971440" cy="456840"/>
          </a:xfrm>
          <a:prstGeom prst="rect">
            <a:avLst/>
          </a:prstGeom>
          <a:noFill/>
          <a:ln w="0">
            <a:noFill/>
          </a:ln>
        </p:spPr>
        <p:txBody>
          <a:bodyPr anchor="b">
            <a:noAutofit/>
          </a:bodyPr>
          <a:lstStyle/>
          <a:p>
            <a:pPr algn="r">
              <a:lnSpc>
                <a:spcPct val="100000"/>
              </a:lnSpc>
            </a:pPr>
            <a:fld id="{4E995EE5-EAD2-4C7C-91D5-49C3B964E36A}" type="slidenum">
              <a:rPr lang="en-US" sz="1200" b="0" strike="noStrike" spc="-1">
                <a:solidFill>
                  <a:srgbClr val="000000"/>
                </a:solidFill>
                <a:latin typeface="+mn-lt"/>
                <a:ea typeface="+mn-ea"/>
              </a:rPr>
              <a:t>32</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8"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3"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6"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7"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8"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9"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0"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2"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4"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57"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2"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3"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7"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1"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3"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4"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8"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9"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1"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2"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3"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4"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5"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6"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1"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5"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18"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png"/><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457200" y="4767120"/>
            <a:ext cx="2133360" cy="273600"/>
          </a:xfrm>
          <a:prstGeom prst="rect">
            <a:avLst/>
          </a:prstGeom>
        </p:spPr>
        <p:txBody>
          <a:bodyPr anchor="ctr">
            <a:noAutofit/>
          </a:bodyPr>
          <a:lstStyle/>
          <a:p>
            <a:pPr>
              <a:lnSpc>
                <a:spcPct val="100000"/>
              </a:lnSpc>
            </a:pPr>
            <a:fld id="{A4BB95EF-EE66-477F-BADD-36657E005E25}" type="datetime">
              <a:rPr lang="en-US" sz="1200" b="0" strike="noStrike" spc="-1">
                <a:solidFill>
                  <a:srgbClr val="8B8B8B"/>
                </a:solidFill>
                <a:latin typeface="Calibri"/>
              </a:rPr>
              <a:t>4/8/2023</a:t>
            </a:fld>
            <a:endParaRPr lang="en-US" sz="1200" b="0" strike="noStrike" spc="-1">
              <a:latin typeface="Times New Roman"/>
            </a:endParaRPr>
          </a:p>
        </p:txBody>
      </p:sp>
      <p:sp>
        <p:nvSpPr>
          <p:cNvPr id="6" name="PlaceHolder 2"/>
          <p:cNvSpPr>
            <a:spLocks noGrp="1"/>
          </p:cNvSpPr>
          <p:nvPr>
            <p:ph type="ftr"/>
          </p:nvPr>
        </p:nvSpPr>
        <p:spPr>
          <a:xfrm>
            <a:off x="3124080" y="4767120"/>
            <a:ext cx="2895120" cy="273600"/>
          </a:xfrm>
          <a:prstGeom prst="rect">
            <a:avLst/>
          </a:prstGeom>
        </p:spPr>
        <p:txBody>
          <a:bodyPr anchor="ctr">
            <a:noAutofit/>
          </a:bodyPr>
          <a:lstStyle/>
          <a:p>
            <a:endParaRPr lang="en-US" sz="2400" b="0" strike="noStrike" spc="-1">
              <a:latin typeface="Times New Roman"/>
            </a:endParaRPr>
          </a:p>
        </p:txBody>
      </p:sp>
      <p:sp>
        <p:nvSpPr>
          <p:cNvPr id="2" name="PlaceHolder 3"/>
          <p:cNvSpPr>
            <a:spLocks noGrp="1"/>
          </p:cNvSpPr>
          <p:nvPr>
            <p:ph type="sldNum"/>
          </p:nvPr>
        </p:nvSpPr>
        <p:spPr>
          <a:xfrm>
            <a:off x="6553080" y="4767120"/>
            <a:ext cx="2133360" cy="273600"/>
          </a:xfrm>
          <a:prstGeom prst="rect">
            <a:avLst/>
          </a:prstGeom>
        </p:spPr>
        <p:txBody>
          <a:bodyPr anchor="ctr">
            <a:noAutofit/>
          </a:bodyPr>
          <a:lstStyle/>
          <a:p>
            <a:pPr algn="r">
              <a:lnSpc>
                <a:spcPct val="100000"/>
              </a:lnSpc>
            </a:pPr>
            <a:fld id="{C198A4C9-34E4-4083-BD8D-C0AAD791F619}" type="slidenum">
              <a:rPr lang="en-US" sz="1200" b="0" strike="noStrike" spc="-1">
                <a:solidFill>
                  <a:srgbClr val="8B8B8B"/>
                </a:solidFill>
                <a:latin typeface="Calibri"/>
              </a:rPr>
              <a:t>‹#›</a:t>
            </a:fld>
            <a:endParaRPr lang="en-US" sz="1200" b="0" strike="noStrike" spc="-1">
              <a:latin typeface="Times New Roman"/>
            </a:endParaRPr>
          </a:p>
        </p:txBody>
      </p:sp>
      <p:sp>
        <p:nvSpPr>
          <p:cNvPr id="3" name="PlaceHolder 4"/>
          <p:cNvSpPr>
            <a:spLocks noGrp="1"/>
          </p:cNvSpPr>
          <p:nvPr>
            <p:ph type="title"/>
          </p:nvPr>
        </p:nvSpPr>
        <p:spPr>
          <a:xfrm>
            <a:off x="457200" y="205200"/>
            <a:ext cx="8229240" cy="858600"/>
          </a:xfrm>
          <a:prstGeom prst="rect">
            <a:avLst/>
          </a:prstGeom>
        </p:spPr>
        <p:txBody>
          <a:bodyPr lIns="0" tIns="0" rIns="0" bIns="0" anchor="ctr">
            <a:noAutofit/>
          </a:bodyPr>
          <a:lstStyle/>
          <a:p>
            <a:r>
              <a:rPr lang="zh-CN" sz="1800" b="0" strike="noStrike" spc="-1">
                <a:solidFill>
                  <a:srgbClr val="000000"/>
                </a:solidFill>
                <a:latin typeface="Calibri"/>
              </a:rPr>
              <a:t>請按這裡編輯題名文字格式</a:t>
            </a:r>
            <a:endParaRPr lang="en-US" sz="1800" b="0" strike="noStrike" spc="-1">
              <a:solidFill>
                <a:srgbClr val="000000"/>
              </a:solidFill>
              <a:latin typeface="Calibri"/>
            </a:endParaRPr>
          </a:p>
        </p:txBody>
      </p:sp>
      <p:sp>
        <p:nvSpPr>
          <p:cNvPr id="4" name="PlaceHolder 5"/>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zh-CN" sz="3200" b="0" strike="noStrike" spc="-1">
                <a:solidFill>
                  <a:srgbClr val="000000"/>
                </a:solidFill>
                <a:latin typeface="Calibri"/>
              </a:rPr>
              <a:t>請按這裡編輯大綱文字格式</a:t>
            </a:r>
            <a:endParaRPr lang="en-US" sz="3200" b="0" strike="noStrike" spc="-1">
              <a:solidFill>
                <a:srgbClr val="000000"/>
              </a:solidFill>
              <a:latin typeface="Calibri"/>
            </a:endParaRPr>
          </a:p>
          <a:p>
            <a:pPr marL="864000" lvl="1" indent="-324000">
              <a:spcBef>
                <a:spcPts val="1134"/>
              </a:spcBef>
              <a:buClr>
                <a:srgbClr val="000000"/>
              </a:buClr>
              <a:buSzPct val="75000"/>
              <a:buFont typeface="Symbol" charset="2"/>
              <a:buChar char=""/>
            </a:pPr>
            <a:r>
              <a:rPr lang="zh-CN" sz="2400" b="0" strike="noStrike" spc="-1">
                <a:solidFill>
                  <a:srgbClr val="000000"/>
                </a:solidFill>
                <a:latin typeface="Calibri"/>
              </a:rPr>
              <a:t>第二個大綱層次</a:t>
            </a:r>
            <a:endParaRPr lang="en-US" sz="2400" b="0" strike="noStrike" spc="-1">
              <a:solidFill>
                <a:srgbClr val="000000"/>
              </a:solidFill>
              <a:latin typeface="Calibri"/>
            </a:endParaRPr>
          </a:p>
          <a:p>
            <a:pPr marL="1296000" lvl="2" indent="-288000">
              <a:spcBef>
                <a:spcPts val="850"/>
              </a:spcBef>
              <a:buClr>
                <a:srgbClr val="000000"/>
              </a:buClr>
              <a:buSzPct val="45000"/>
              <a:buFont typeface="Wingdings" charset="2"/>
              <a:buChar char=""/>
            </a:pPr>
            <a:r>
              <a:rPr lang="zh-CN" sz="2000" b="0" strike="noStrike" spc="-1">
                <a:solidFill>
                  <a:srgbClr val="000000"/>
                </a:solidFill>
                <a:latin typeface="Calibri"/>
              </a:rPr>
              <a:t>第三個大綱層次</a:t>
            </a:r>
            <a:endParaRPr lang="en-US" sz="2000" b="0" strike="noStrike" spc="-1">
              <a:solidFill>
                <a:srgbClr val="000000"/>
              </a:solidFill>
              <a:latin typeface="Calibri"/>
            </a:endParaRPr>
          </a:p>
          <a:p>
            <a:pPr marL="1728000" lvl="3" indent="-216000">
              <a:spcBef>
                <a:spcPts val="567"/>
              </a:spcBef>
              <a:buClr>
                <a:srgbClr val="000000"/>
              </a:buClr>
              <a:buSzPct val="75000"/>
              <a:buFont typeface="Symbol" charset="2"/>
              <a:buChar char=""/>
            </a:pPr>
            <a:r>
              <a:rPr lang="zh-CN" sz="2000" b="0" strike="noStrike" spc="-1">
                <a:solidFill>
                  <a:srgbClr val="000000"/>
                </a:solidFill>
                <a:latin typeface="Calibri"/>
              </a:rPr>
              <a:t>第四個大綱層次</a:t>
            </a:r>
            <a:endParaRPr lang="en-US" sz="2000" b="0" strike="noStrike" spc="-1">
              <a:solidFill>
                <a:srgbClr val="000000"/>
              </a:solidFill>
              <a:latin typeface="Calibri"/>
            </a:endParaRPr>
          </a:p>
          <a:p>
            <a:pPr marL="2160000" lvl="4" indent="-216000">
              <a:spcBef>
                <a:spcPts val="283"/>
              </a:spcBef>
              <a:buClr>
                <a:srgbClr val="000000"/>
              </a:buClr>
              <a:buSzPct val="45000"/>
              <a:buFont typeface="Wingdings" charset="2"/>
              <a:buChar char=""/>
            </a:pPr>
            <a:r>
              <a:rPr lang="zh-CN" sz="2000" b="0" strike="noStrike" spc="-1">
                <a:solidFill>
                  <a:srgbClr val="000000"/>
                </a:solidFill>
                <a:latin typeface="Calibri"/>
              </a:rPr>
              <a:t>第五個大綱層次</a:t>
            </a:r>
            <a:endParaRPr lang="en-US" sz="2000" b="0" strike="noStrike" spc="-1">
              <a:solidFill>
                <a:srgbClr val="000000"/>
              </a:solidFill>
              <a:latin typeface="Calibri"/>
            </a:endParaRPr>
          </a:p>
          <a:p>
            <a:pPr marL="2592000" lvl="5" indent="-216000">
              <a:spcBef>
                <a:spcPts val="283"/>
              </a:spcBef>
              <a:buClr>
                <a:srgbClr val="000000"/>
              </a:buClr>
              <a:buSzPct val="45000"/>
              <a:buFont typeface="Wingdings" charset="2"/>
              <a:buChar char=""/>
            </a:pPr>
            <a:r>
              <a:rPr lang="zh-CN" sz="2000" b="0" strike="noStrike" spc="-1">
                <a:solidFill>
                  <a:srgbClr val="000000"/>
                </a:solidFill>
                <a:latin typeface="Calibri"/>
              </a:rPr>
              <a:t>第六個大綱層次</a:t>
            </a:r>
            <a:endParaRPr lang="en-US" sz="2000" b="0" strike="noStrike" spc="-1">
              <a:solidFill>
                <a:srgbClr val="000000"/>
              </a:solidFill>
              <a:latin typeface="Calibri"/>
            </a:endParaRPr>
          </a:p>
          <a:p>
            <a:pPr marL="3024000" lvl="6" indent="-216000">
              <a:spcBef>
                <a:spcPts val="283"/>
              </a:spcBef>
              <a:buClr>
                <a:srgbClr val="000000"/>
              </a:buClr>
              <a:buSzPct val="45000"/>
              <a:buFont typeface="Wingdings" charset="2"/>
              <a:buChar char=""/>
            </a:pPr>
            <a:r>
              <a:rPr lang="zh-CN" sz="2000" b="0" strike="noStrike" spc="-1">
                <a:solidFill>
                  <a:srgbClr val="000000"/>
                </a:solidFill>
                <a:latin typeface="Calibri"/>
              </a:rPr>
              <a:t>第七個大綱層次</a:t>
            </a:r>
            <a:endParaRPr lang="en-US" sz="20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dt"/>
          </p:nvPr>
        </p:nvSpPr>
        <p:spPr>
          <a:xfrm>
            <a:off x="457200" y="4767120"/>
            <a:ext cx="2133360" cy="273600"/>
          </a:xfrm>
          <a:prstGeom prst="rect">
            <a:avLst/>
          </a:prstGeom>
        </p:spPr>
        <p:txBody>
          <a:bodyPr anchor="ctr">
            <a:noAutofit/>
          </a:bodyPr>
          <a:lstStyle/>
          <a:p>
            <a:pPr>
              <a:lnSpc>
                <a:spcPct val="100000"/>
              </a:lnSpc>
            </a:pPr>
            <a:fld id="{108032B1-C9F0-43EB-B532-BFDC24B03138}" type="datetime">
              <a:rPr lang="en-US" sz="1200" b="0" strike="noStrike" spc="-1">
                <a:solidFill>
                  <a:srgbClr val="8B8B8B"/>
                </a:solidFill>
                <a:latin typeface="Calibri"/>
              </a:rPr>
              <a:t>4/8/2023</a:t>
            </a:fld>
            <a:endParaRPr lang="en-US" sz="1200" b="0" strike="noStrike" spc="-1">
              <a:latin typeface="Times New Roman"/>
            </a:endParaRPr>
          </a:p>
        </p:txBody>
      </p:sp>
      <p:sp>
        <p:nvSpPr>
          <p:cNvPr id="42" name="PlaceHolder 2"/>
          <p:cNvSpPr>
            <a:spLocks noGrp="1"/>
          </p:cNvSpPr>
          <p:nvPr>
            <p:ph type="ftr"/>
          </p:nvPr>
        </p:nvSpPr>
        <p:spPr>
          <a:xfrm>
            <a:off x="3124080" y="4767120"/>
            <a:ext cx="2895120" cy="273600"/>
          </a:xfrm>
          <a:prstGeom prst="rect">
            <a:avLst/>
          </a:prstGeom>
        </p:spPr>
        <p:txBody>
          <a:bodyPr anchor="ctr">
            <a:noAutofit/>
          </a:bodyPr>
          <a:lstStyle/>
          <a:p>
            <a:endParaRPr lang="en-US" sz="2400" b="0" strike="noStrike" spc="-1">
              <a:latin typeface="Times New Roman"/>
            </a:endParaRPr>
          </a:p>
        </p:txBody>
      </p:sp>
      <p:sp>
        <p:nvSpPr>
          <p:cNvPr id="43" name="PlaceHolder 3"/>
          <p:cNvSpPr>
            <a:spLocks noGrp="1"/>
          </p:cNvSpPr>
          <p:nvPr>
            <p:ph type="sldNum"/>
          </p:nvPr>
        </p:nvSpPr>
        <p:spPr>
          <a:xfrm>
            <a:off x="6553080" y="4767120"/>
            <a:ext cx="2133360" cy="273600"/>
          </a:xfrm>
          <a:prstGeom prst="rect">
            <a:avLst/>
          </a:prstGeom>
        </p:spPr>
        <p:txBody>
          <a:bodyPr anchor="ctr">
            <a:noAutofit/>
          </a:bodyPr>
          <a:lstStyle/>
          <a:p>
            <a:pPr algn="r">
              <a:lnSpc>
                <a:spcPct val="100000"/>
              </a:lnSpc>
            </a:pPr>
            <a:fld id="{BA50A914-43AE-40AD-AE14-548D1CAE4AE8}" type="slidenum">
              <a:rPr lang="en-US" sz="1200" b="0" strike="noStrike" spc="-1">
                <a:solidFill>
                  <a:srgbClr val="8B8B8B"/>
                </a:solidFill>
                <a:latin typeface="Calibri"/>
              </a:rPr>
              <a:t>‹#›</a:t>
            </a:fld>
            <a:endParaRPr lang="en-US" sz="1200" b="0" strike="noStrike" spc="-1">
              <a:latin typeface="Times New Roman"/>
            </a:endParaRPr>
          </a:p>
        </p:txBody>
      </p:sp>
      <p:pic>
        <p:nvPicPr>
          <p:cNvPr id="44" name="Picture 2"/>
          <p:cNvPicPr/>
          <p:nvPr/>
        </p:nvPicPr>
        <p:blipFill>
          <a:blip r:embed="rId14"/>
          <a:stretch/>
        </p:blipFill>
        <p:spPr>
          <a:xfrm>
            <a:off x="0" y="0"/>
            <a:ext cx="9143640" cy="5143320"/>
          </a:xfrm>
          <a:prstGeom prst="rect">
            <a:avLst/>
          </a:prstGeom>
          <a:ln w="9525">
            <a:noFill/>
          </a:ln>
        </p:spPr>
      </p:pic>
      <p:pic>
        <p:nvPicPr>
          <p:cNvPr id="45" name="Picture 5" descr="I:\我的模板\中国风模板\中国风模板05\页面3\青石板.png"/>
          <p:cNvPicPr/>
          <p:nvPr/>
        </p:nvPicPr>
        <p:blipFill>
          <a:blip r:embed="rId15"/>
          <a:stretch/>
        </p:blipFill>
        <p:spPr>
          <a:xfrm>
            <a:off x="1440" y="2854080"/>
            <a:ext cx="9142200" cy="2309400"/>
          </a:xfrm>
          <a:prstGeom prst="rect">
            <a:avLst/>
          </a:prstGeom>
          <a:ln w="0">
            <a:noFill/>
          </a:ln>
        </p:spPr>
      </p:pic>
      <p:pic>
        <p:nvPicPr>
          <p:cNvPr id="46" name="Picture 2" descr="I:\我的模板\中国风模板\中国风模板05\宽版\页面2\切片\柳树.png"/>
          <p:cNvPicPr/>
          <p:nvPr/>
        </p:nvPicPr>
        <p:blipFill>
          <a:blip r:embed="rId16"/>
          <a:stretch/>
        </p:blipFill>
        <p:spPr>
          <a:xfrm>
            <a:off x="0" y="285840"/>
            <a:ext cx="1047240" cy="1898280"/>
          </a:xfrm>
          <a:prstGeom prst="rect">
            <a:avLst/>
          </a:prstGeom>
          <a:ln w="0">
            <a:noFill/>
          </a:ln>
        </p:spPr>
      </p:pic>
      <p:pic>
        <p:nvPicPr>
          <p:cNvPr id="47" name="Picture 3" descr="I:\我的模板\中国风模板\中国风模板05\宽版\页面2\切片\墨竹01.png"/>
          <p:cNvPicPr/>
          <p:nvPr/>
        </p:nvPicPr>
        <p:blipFill>
          <a:blip r:embed="rId17"/>
          <a:stretch/>
        </p:blipFill>
        <p:spPr>
          <a:xfrm>
            <a:off x="0" y="0"/>
            <a:ext cx="1852200" cy="1861920"/>
          </a:xfrm>
          <a:prstGeom prst="rect">
            <a:avLst/>
          </a:prstGeom>
          <a:ln w="0">
            <a:noFill/>
          </a:ln>
        </p:spPr>
      </p:pic>
      <p:pic>
        <p:nvPicPr>
          <p:cNvPr id="48" name="Picture 4" descr="I:\我的模板\中国风模板\中国风模板05\宽版\页面2\切片\墨竹02.png"/>
          <p:cNvPicPr/>
          <p:nvPr/>
        </p:nvPicPr>
        <p:blipFill>
          <a:blip r:embed="rId18"/>
          <a:stretch/>
        </p:blipFill>
        <p:spPr>
          <a:xfrm>
            <a:off x="6600960" y="0"/>
            <a:ext cx="2537280" cy="1290240"/>
          </a:xfrm>
          <a:prstGeom prst="rect">
            <a:avLst/>
          </a:prstGeom>
          <a:ln w="0">
            <a:noFill/>
          </a:ln>
        </p:spPr>
      </p:pic>
      <p:sp>
        <p:nvSpPr>
          <p:cNvPr id="49" name="PlaceHolder 4"/>
          <p:cNvSpPr>
            <a:spLocks noGrp="1"/>
          </p:cNvSpPr>
          <p:nvPr>
            <p:ph type="title"/>
          </p:nvPr>
        </p:nvSpPr>
        <p:spPr>
          <a:xfrm>
            <a:off x="457200" y="205200"/>
            <a:ext cx="8229240" cy="858600"/>
          </a:xfrm>
          <a:prstGeom prst="rect">
            <a:avLst/>
          </a:prstGeom>
        </p:spPr>
        <p:txBody>
          <a:bodyPr lIns="0" tIns="0" rIns="0" bIns="0" anchor="ctr">
            <a:noAutofit/>
          </a:bodyPr>
          <a:lstStyle/>
          <a:p>
            <a:r>
              <a:rPr lang="zh-CN" sz="1800" b="0" strike="noStrike" spc="-1">
                <a:solidFill>
                  <a:srgbClr val="000000"/>
                </a:solidFill>
                <a:latin typeface="Calibri"/>
              </a:rPr>
              <a:t>請按這裡編輯題名文字格式</a:t>
            </a:r>
            <a:endParaRPr lang="en-US" sz="1800" b="0" strike="noStrike" spc="-1">
              <a:solidFill>
                <a:srgbClr val="000000"/>
              </a:solidFill>
              <a:latin typeface="Calibri"/>
            </a:endParaRPr>
          </a:p>
        </p:txBody>
      </p:sp>
      <p:sp>
        <p:nvSpPr>
          <p:cNvPr id="50" name="PlaceHolder 5"/>
          <p:cNvSpPr>
            <a:spLocks noGrp="1"/>
          </p:cNvSpPr>
          <p:nvPr>
            <p:ph type="body"/>
          </p:nvPr>
        </p:nvSpPr>
        <p:spPr>
          <a:xfrm>
            <a:off x="457200" y="1203480"/>
            <a:ext cx="8229240" cy="2982960"/>
          </a:xfrm>
          <a:prstGeom prst="rect">
            <a:avLst/>
          </a:prstGeom>
        </p:spPr>
        <p:txBody>
          <a:bodyPr lIns="0" tIns="0" rIns="0" bIns="0">
            <a:normAutofit fontScale="94000"/>
          </a:bodyPr>
          <a:lstStyle/>
          <a:p>
            <a:pPr marL="432000" indent="-324000">
              <a:spcBef>
                <a:spcPts val="1417"/>
              </a:spcBef>
              <a:buClr>
                <a:srgbClr val="000000"/>
              </a:buClr>
              <a:buSzPct val="45000"/>
              <a:buFont typeface="Wingdings" charset="2"/>
              <a:buChar char=""/>
            </a:pPr>
            <a:r>
              <a:rPr lang="zh-CN" sz="3200" b="0" strike="noStrike" spc="-1">
                <a:solidFill>
                  <a:srgbClr val="000000"/>
                </a:solidFill>
                <a:latin typeface="Calibri"/>
              </a:rPr>
              <a:t>請按這裡編輯大綱文字格式</a:t>
            </a:r>
            <a:endParaRPr lang="en-US" sz="3200" b="0" strike="noStrike" spc="-1">
              <a:solidFill>
                <a:srgbClr val="000000"/>
              </a:solidFill>
              <a:latin typeface="Calibri"/>
            </a:endParaRPr>
          </a:p>
          <a:p>
            <a:pPr marL="864000" lvl="1" indent="-324000">
              <a:spcBef>
                <a:spcPts val="1134"/>
              </a:spcBef>
              <a:buClr>
                <a:srgbClr val="000000"/>
              </a:buClr>
              <a:buSzPct val="75000"/>
              <a:buFont typeface="Symbol" charset="2"/>
              <a:buChar char=""/>
            </a:pPr>
            <a:r>
              <a:rPr lang="zh-CN" sz="2400" b="0" strike="noStrike" spc="-1">
                <a:solidFill>
                  <a:srgbClr val="000000"/>
                </a:solidFill>
                <a:latin typeface="Calibri"/>
              </a:rPr>
              <a:t>第二個大綱層次</a:t>
            </a:r>
            <a:endParaRPr lang="en-US" sz="2400" b="0" strike="noStrike" spc="-1">
              <a:solidFill>
                <a:srgbClr val="000000"/>
              </a:solidFill>
              <a:latin typeface="Calibri"/>
            </a:endParaRPr>
          </a:p>
          <a:p>
            <a:pPr marL="1296000" lvl="2" indent="-288000">
              <a:spcBef>
                <a:spcPts val="850"/>
              </a:spcBef>
              <a:buClr>
                <a:srgbClr val="000000"/>
              </a:buClr>
              <a:buSzPct val="45000"/>
              <a:buFont typeface="Wingdings" charset="2"/>
              <a:buChar char=""/>
            </a:pPr>
            <a:r>
              <a:rPr lang="zh-CN" sz="2000" b="0" strike="noStrike" spc="-1">
                <a:solidFill>
                  <a:srgbClr val="000000"/>
                </a:solidFill>
                <a:latin typeface="Calibri"/>
              </a:rPr>
              <a:t>第三個大綱層次</a:t>
            </a:r>
            <a:endParaRPr lang="en-US" sz="2000" b="0" strike="noStrike" spc="-1">
              <a:solidFill>
                <a:srgbClr val="000000"/>
              </a:solidFill>
              <a:latin typeface="Calibri"/>
            </a:endParaRPr>
          </a:p>
          <a:p>
            <a:pPr marL="1728000" lvl="3" indent="-216000">
              <a:spcBef>
                <a:spcPts val="567"/>
              </a:spcBef>
              <a:buClr>
                <a:srgbClr val="000000"/>
              </a:buClr>
              <a:buSzPct val="75000"/>
              <a:buFont typeface="Symbol" charset="2"/>
              <a:buChar char=""/>
            </a:pPr>
            <a:r>
              <a:rPr lang="zh-CN" sz="2000" b="0" strike="noStrike" spc="-1">
                <a:solidFill>
                  <a:srgbClr val="000000"/>
                </a:solidFill>
                <a:latin typeface="Calibri"/>
              </a:rPr>
              <a:t>第四個大綱層次</a:t>
            </a:r>
            <a:endParaRPr lang="en-US" sz="2000" b="0" strike="noStrike" spc="-1">
              <a:solidFill>
                <a:srgbClr val="000000"/>
              </a:solidFill>
              <a:latin typeface="Calibri"/>
            </a:endParaRPr>
          </a:p>
          <a:p>
            <a:pPr marL="2160000" lvl="4" indent="-216000">
              <a:spcBef>
                <a:spcPts val="283"/>
              </a:spcBef>
              <a:buClr>
                <a:srgbClr val="000000"/>
              </a:buClr>
              <a:buSzPct val="45000"/>
              <a:buFont typeface="Wingdings" charset="2"/>
              <a:buChar char=""/>
            </a:pPr>
            <a:r>
              <a:rPr lang="zh-CN" sz="2000" b="0" strike="noStrike" spc="-1">
                <a:solidFill>
                  <a:srgbClr val="000000"/>
                </a:solidFill>
                <a:latin typeface="Calibri"/>
              </a:rPr>
              <a:t>第五個大綱層次</a:t>
            </a:r>
            <a:endParaRPr lang="en-US" sz="2000" b="0" strike="noStrike" spc="-1">
              <a:solidFill>
                <a:srgbClr val="000000"/>
              </a:solidFill>
              <a:latin typeface="Calibri"/>
            </a:endParaRPr>
          </a:p>
          <a:p>
            <a:pPr marL="2592000" lvl="5" indent="-216000">
              <a:spcBef>
                <a:spcPts val="283"/>
              </a:spcBef>
              <a:buClr>
                <a:srgbClr val="000000"/>
              </a:buClr>
              <a:buSzPct val="45000"/>
              <a:buFont typeface="Wingdings" charset="2"/>
              <a:buChar char=""/>
            </a:pPr>
            <a:r>
              <a:rPr lang="zh-CN" sz="2000" b="0" strike="noStrike" spc="-1">
                <a:solidFill>
                  <a:srgbClr val="000000"/>
                </a:solidFill>
                <a:latin typeface="Calibri"/>
              </a:rPr>
              <a:t>第六個大綱層次</a:t>
            </a:r>
            <a:endParaRPr lang="en-US" sz="2000" b="0" strike="noStrike" spc="-1">
              <a:solidFill>
                <a:srgbClr val="000000"/>
              </a:solidFill>
              <a:latin typeface="Calibri"/>
            </a:endParaRPr>
          </a:p>
          <a:p>
            <a:pPr marL="3024000" lvl="6" indent="-216000">
              <a:spcBef>
                <a:spcPts val="283"/>
              </a:spcBef>
              <a:buClr>
                <a:srgbClr val="000000"/>
              </a:buClr>
              <a:buSzPct val="45000"/>
              <a:buFont typeface="Wingdings" charset="2"/>
              <a:buChar char=""/>
            </a:pPr>
            <a:r>
              <a:rPr lang="zh-CN" sz="2000" b="0" strike="noStrike" spc="-1">
                <a:solidFill>
                  <a:srgbClr val="000000"/>
                </a:solidFill>
                <a:latin typeface="Calibri"/>
              </a:rPr>
              <a:t>第七個大綱層次</a:t>
            </a:r>
            <a:endParaRPr lang="en-US" sz="20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11.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11.png"/><Relationship Id="rId11" Type="http://schemas.openxmlformats.org/officeDocument/2006/relationships/image" Target="../media/image63.png"/><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1.png"/><Relationship Id="rId7"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4.png"/><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11.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1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4.png"/><Relationship Id="rId1" Type="http://schemas.openxmlformats.org/officeDocument/2006/relationships/slideLayout" Target="../slideLayouts/slideLayout13.xml"/><Relationship Id="rId6" Type="http://schemas.openxmlformats.org/officeDocument/2006/relationships/image" Target="../media/image81.png"/><Relationship Id="rId5" Type="http://schemas.openxmlformats.org/officeDocument/2006/relationships/image" Target="../media/image66.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3.png"/><Relationship Id="rId1" Type="http://schemas.openxmlformats.org/officeDocument/2006/relationships/slideLayout" Target="../slideLayouts/slideLayout13.xml"/><Relationship Id="rId5" Type="http://schemas.openxmlformats.org/officeDocument/2006/relationships/image" Target="../media/image70.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4.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8.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66.png"/><Relationship Id="rId4" Type="http://schemas.openxmlformats.org/officeDocument/2006/relationships/image" Target="../media/image95.png"/></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3.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92.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1.png"/><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11.png"/><Relationship Id="rId4" Type="http://schemas.openxmlformats.org/officeDocument/2006/relationships/image" Target="../media/image21.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1.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2.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2" descr="I:\我的模板\中国风模板\中国风模板05\宽版\页面01.jpg"/>
          <p:cNvPicPr/>
          <p:nvPr/>
        </p:nvPicPr>
        <p:blipFill>
          <a:blip r:embed="rId4"/>
          <a:stretch/>
        </p:blipFill>
        <p:spPr>
          <a:xfrm>
            <a:off x="0" y="0"/>
            <a:ext cx="9143640" cy="5143320"/>
          </a:xfrm>
          <a:prstGeom prst="rect">
            <a:avLst/>
          </a:prstGeom>
          <a:ln w="0">
            <a:noFill/>
          </a:ln>
        </p:spPr>
      </p:pic>
      <p:pic>
        <p:nvPicPr>
          <p:cNvPr id="94" name="Picture 2"/>
          <p:cNvPicPr/>
          <p:nvPr/>
        </p:nvPicPr>
        <p:blipFill>
          <a:blip r:embed="rId5"/>
          <a:stretch/>
        </p:blipFill>
        <p:spPr>
          <a:xfrm>
            <a:off x="860040" y="565920"/>
            <a:ext cx="7524360" cy="3853080"/>
          </a:xfrm>
          <a:prstGeom prst="rect">
            <a:avLst/>
          </a:prstGeom>
          <a:ln w="0">
            <a:noFill/>
          </a:ln>
        </p:spPr>
      </p:pic>
      <p:pic>
        <p:nvPicPr>
          <p:cNvPr id="95" name="Picture 2" descr="F:\1PPT制作\Z中国风\戏曲\nipic.com_301.png"/>
          <p:cNvPicPr/>
          <p:nvPr/>
        </p:nvPicPr>
        <p:blipFill>
          <a:blip r:embed="rId6"/>
          <a:stretch/>
        </p:blipFill>
        <p:spPr>
          <a:xfrm>
            <a:off x="860040" y="3783240"/>
            <a:ext cx="551880" cy="551520"/>
          </a:xfrm>
          <a:prstGeom prst="rect">
            <a:avLst/>
          </a:prstGeom>
          <a:ln w="0">
            <a:noFill/>
          </a:ln>
        </p:spPr>
      </p:pic>
      <p:sp>
        <p:nvSpPr>
          <p:cNvPr id="96" name="CustomShape 1"/>
          <p:cNvSpPr/>
          <p:nvPr/>
        </p:nvSpPr>
        <p:spPr>
          <a:xfrm>
            <a:off x="3496680" y="627480"/>
            <a:ext cx="2309760" cy="63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3600" b="1" strike="noStrike" spc="-1">
                <a:solidFill>
                  <a:srgbClr val="000000"/>
                </a:solidFill>
                <a:latin typeface="Adobe 楷体 Std R"/>
                <a:ea typeface="Adobe 楷体 Std R"/>
              </a:rPr>
              <a:t>命中注定</a:t>
            </a:r>
            <a:r>
              <a:rPr lang="en-US" sz="3600" b="1" strike="noStrike" spc="-1">
                <a:solidFill>
                  <a:srgbClr val="000000"/>
                </a:solidFill>
                <a:latin typeface="Adobe 楷体 Std R"/>
                <a:ea typeface="Adobe 楷体 Std R"/>
              </a:rPr>
              <a:t>?</a:t>
            </a:r>
            <a:endParaRPr lang="en-US" sz="3600" b="0" strike="noStrike" spc="-1">
              <a:latin typeface="Arial"/>
            </a:endParaRPr>
          </a:p>
        </p:txBody>
      </p:sp>
      <p:sp>
        <p:nvSpPr>
          <p:cNvPr id="97" name="CustomShape 2"/>
          <p:cNvSpPr/>
          <p:nvPr/>
        </p:nvSpPr>
        <p:spPr>
          <a:xfrm>
            <a:off x="6354360" y="2599560"/>
            <a:ext cx="2008080" cy="11876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800" b="0" strike="noStrike" spc="-1" dirty="0">
                <a:solidFill>
                  <a:srgbClr val="000000"/>
                </a:solidFill>
                <a:latin typeface="Adobe 楷体 Std R"/>
                <a:ea typeface="Adobe 楷体 Std R"/>
              </a:rPr>
              <a:t>指導老師</a:t>
            </a:r>
            <a:r>
              <a:rPr lang="en-US" sz="1800" b="0" strike="noStrike" spc="-1" dirty="0">
                <a:solidFill>
                  <a:srgbClr val="000000"/>
                </a:solidFill>
                <a:latin typeface="Adobe 楷体 Std R"/>
                <a:ea typeface="Adobe 楷体 Std R"/>
              </a:rPr>
              <a:t>: </a:t>
            </a:r>
            <a:r>
              <a:rPr lang="zh-TW" sz="1800" b="0" strike="noStrike" spc="-1" dirty="0">
                <a:solidFill>
                  <a:srgbClr val="000000"/>
                </a:solidFill>
                <a:latin typeface="Adobe 楷体 Std R"/>
                <a:ea typeface="Adobe 楷体 Std R"/>
              </a:rPr>
              <a:t>簡智璁</a:t>
            </a:r>
            <a:endParaRPr lang="en-US" sz="1800" b="0" strike="noStrike" spc="-1" dirty="0">
              <a:latin typeface="Arial"/>
            </a:endParaRPr>
          </a:p>
          <a:p>
            <a:pPr>
              <a:lnSpc>
                <a:spcPct val="100000"/>
              </a:lnSpc>
            </a:pPr>
            <a:r>
              <a:rPr lang="zh-TW" sz="1800" b="0" strike="noStrike" spc="-1" dirty="0">
                <a:solidFill>
                  <a:srgbClr val="000000"/>
                </a:solidFill>
                <a:latin typeface="Adobe 楷体 Std R"/>
                <a:ea typeface="Adobe 楷体 Std R"/>
              </a:rPr>
              <a:t>組員</a:t>
            </a:r>
            <a:r>
              <a:rPr lang="en-US" sz="1800" b="0" strike="noStrike" spc="-1" dirty="0">
                <a:solidFill>
                  <a:srgbClr val="000000"/>
                </a:solidFill>
                <a:latin typeface="Adobe 楷体 Std R"/>
                <a:ea typeface="Adobe 楷体 Std R"/>
              </a:rPr>
              <a:t>: </a:t>
            </a:r>
            <a:r>
              <a:rPr lang="zh-TW" sz="1800" b="0" strike="noStrike" spc="-1" dirty="0">
                <a:solidFill>
                  <a:srgbClr val="000000"/>
                </a:solidFill>
                <a:latin typeface="Adobe 楷体 Std R"/>
                <a:ea typeface="Adobe 楷体 Std R"/>
              </a:rPr>
              <a:t>徐尉庭</a:t>
            </a:r>
            <a:endParaRPr lang="en-US" sz="1800" b="0" strike="noStrike" spc="-1" dirty="0">
              <a:latin typeface="Arial"/>
            </a:endParaRPr>
          </a:p>
          <a:p>
            <a:pPr>
              <a:lnSpc>
                <a:spcPct val="100000"/>
              </a:lnSpc>
            </a:pPr>
            <a:r>
              <a:rPr lang="zh-TW" sz="1800" b="0" strike="noStrike" spc="-1" dirty="0">
                <a:solidFill>
                  <a:srgbClr val="000000"/>
                </a:solidFill>
                <a:latin typeface="Adobe 楷体 Std R"/>
                <a:ea typeface="Adobe 楷体 Std R"/>
              </a:rPr>
              <a:t>組員</a:t>
            </a:r>
            <a:r>
              <a:rPr lang="en-US" sz="1800" b="0" strike="noStrike" spc="-1" dirty="0">
                <a:solidFill>
                  <a:srgbClr val="000000"/>
                </a:solidFill>
                <a:latin typeface="Adobe 楷体 Std R"/>
                <a:ea typeface="Adobe 楷体 Std R"/>
              </a:rPr>
              <a:t>: </a:t>
            </a:r>
            <a:r>
              <a:rPr lang="zh-TW" sz="1800" b="0" strike="noStrike" spc="-1" dirty="0">
                <a:solidFill>
                  <a:srgbClr val="000000"/>
                </a:solidFill>
                <a:latin typeface="Adobe 楷体 Std R"/>
                <a:ea typeface="Adobe 楷体 Std R"/>
              </a:rPr>
              <a:t>郭欣瓚</a:t>
            </a:r>
            <a:endParaRPr lang="en-US" sz="1800" b="0" strike="noStrike" spc="-1" dirty="0">
              <a:latin typeface="Arial"/>
            </a:endParaRPr>
          </a:p>
          <a:p>
            <a:pPr>
              <a:lnSpc>
                <a:spcPct val="100000"/>
              </a:lnSpc>
            </a:pPr>
            <a:r>
              <a:rPr lang="zh-TW" sz="1800" b="0" strike="noStrike" spc="-1" dirty="0">
                <a:solidFill>
                  <a:srgbClr val="000000"/>
                </a:solidFill>
                <a:latin typeface="Adobe 楷体 Std R"/>
                <a:ea typeface="Adobe 楷体 Std R"/>
              </a:rPr>
              <a:t>組員</a:t>
            </a:r>
            <a:r>
              <a:rPr lang="en-US" sz="1800" b="0" strike="noStrike" spc="-1" dirty="0">
                <a:solidFill>
                  <a:srgbClr val="000000"/>
                </a:solidFill>
                <a:latin typeface="Adobe 楷体 Std R"/>
                <a:ea typeface="Adobe 楷体 Std R"/>
              </a:rPr>
              <a:t>: </a:t>
            </a:r>
            <a:r>
              <a:rPr lang="zh-TW" sz="1800" b="0" strike="noStrike" spc="-1" dirty="0">
                <a:solidFill>
                  <a:srgbClr val="000000"/>
                </a:solidFill>
                <a:latin typeface="Adobe 楷体 Std R"/>
                <a:ea typeface="Adobe 楷体 Std R"/>
              </a:rPr>
              <a:t>林伯樵</a:t>
            </a:r>
            <a:endParaRPr lang="en-US" sz="1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4000" advTm="8000">
        <p14:vortex/>
        <p:sndAc>
          <p:stSnd>
            <p:snd r:embed="rId3" name="audio1.wav"/>
          </p:stSnd>
        </p:sndAc>
      </p:transition>
    </mc:Choice>
    <mc:Fallback xmlns="" xmlns:p15="http://schemas.microsoft.com/office/powerpoint/2012/main">
      <p:transition spd="slow" advTm="8000">
        <p:fade/>
        <p:sndAc>
          <p:stSnd>
            <p:snd r:embed="rId7" name="audio1.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7" name="Picture 3"/>
          <p:cNvPicPr/>
          <p:nvPr/>
        </p:nvPicPr>
        <p:blipFill>
          <a:blip r:embed="rId2"/>
          <a:stretch/>
        </p:blipFill>
        <p:spPr>
          <a:xfrm>
            <a:off x="3636000" y="2892600"/>
            <a:ext cx="1373400" cy="1395720"/>
          </a:xfrm>
          <a:prstGeom prst="rect">
            <a:avLst/>
          </a:prstGeom>
          <a:ln w="0">
            <a:noFill/>
          </a:ln>
        </p:spPr>
      </p:pic>
      <p:pic>
        <p:nvPicPr>
          <p:cNvPr id="438" name="Picture 3"/>
          <p:cNvPicPr/>
          <p:nvPr/>
        </p:nvPicPr>
        <p:blipFill>
          <a:blip r:embed="rId3"/>
          <a:stretch/>
        </p:blipFill>
        <p:spPr>
          <a:xfrm>
            <a:off x="6355440" y="3050280"/>
            <a:ext cx="2654640" cy="1969560"/>
          </a:xfrm>
          <a:prstGeom prst="rect">
            <a:avLst/>
          </a:prstGeom>
          <a:ln w="0">
            <a:noFill/>
          </a:ln>
        </p:spPr>
      </p:pic>
      <p:grpSp>
        <p:nvGrpSpPr>
          <p:cNvPr id="439" name="Group 1"/>
          <p:cNvGrpSpPr/>
          <p:nvPr/>
        </p:nvGrpSpPr>
        <p:grpSpPr>
          <a:xfrm>
            <a:off x="539640" y="555480"/>
            <a:ext cx="8226360" cy="705240"/>
            <a:chOff x="539640" y="555480"/>
            <a:chExt cx="8226360" cy="705240"/>
          </a:xfrm>
        </p:grpSpPr>
        <p:pic>
          <p:nvPicPr>
            <p:cNvPr id="440" name="图片 3"/>
            <p:cNvPicPr/>
            <p:nvPr/>
          </p:nvPicPr>
          <p:blipFill>
            <a:blip r:embed="rId4"/>
            <a:stretch/>
          </p:blipFill>
          <p:spPr>
            <a:xfrm>
              <a:off x="539640" y="555480"/>
              <a:ext cx="683640" cy="705240"/>
            </a:xfrm>
            <a:prstGeom prst="rect">
              <a:avLst/>
            </a:prstGeom>
            <a:ln w="0">
              <a:noFill/>
            </a:ln>
          </p:spPr>
        </p:pic>
        <p:sp>
          <p:nvSpPr>
            <p:cNvPr id="441"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四</a:t>
              </a:r>
              <a:endParaRPr lang="en-US" sz="2400" b="0" strike="noStrike" spc="-1">
                <a:latin typeface="Arial"/>
              </a:endParaRPr>
            </a:p>
          </p:txBody>
        </p:sp>
        <p:sp>
          <p:nvSpPr>
            <p:cNvPr id="442" name="CustomShape 3"/>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取</a:t>
              </a:r>
              <a:r>
                <a:rPr lang="en-US" sz="2800" b="1" strike="noStrike" spc="-1">
                  <a:solidFill>
                    <a:srgbClr val="0000CC"/>
                  </a:solidFill>
                  <a:latin typeface="Adobe 楷体 Std R"/>
                  <a:ea typeface="Adobe 楷体 Std R"/>
                </a:rPr>
                <a:t>Firebase </a:t>
              </a:r>
              <a:r>
                <a:rPr lang="en-US" sz="2800" b="1" strike="noStrike" spc="-1">
                  <a:solidFill>
                    <a:srgbClr val="000000"/>
                  </a:solidFill>
                  <a:latin typeface="Adobe 楷体 Std R"/>
                  <a:ea typeface="Adobe 楷体 Std R"/>
                </a:rPr>
                <a:t>ROE</a:t>
              </a:r>
              <a:r>
                <a:rPr lang="zh-TW" sz="2800" b="1" strike="noStrike" spc="-1">
                  <a:solidFill>
                    <a:srgbClr val="000000"/>
                  </a:solidFill>
                  <a:latin typeface="Adobe 楷体 Std R"/>
                  <a:ea typeface="Adobe 楷体 Std R"/>
                </a:rPr>
                <a:t>累季資料進行下季</a:t>
              </a:r>
              <a:r>
                <a:rPr lang="en-US" sz="2800" b="1" strike="noStrike" spc="-1">
                  <a:solidFill>
                    <a:srgbClr val="000000"/>
                  </a:solidFill>
                  <a:latin typeface="Adobe 楷体 Std R"/>
                  <a:ea typeface="Adobe 楷体 Std R"/>
                </a:rPr>
                <a:t>ROE</a:t>
              </a:r>
              <a:r>
                <a:rPr lang="zh-TW" sz="2800" b="1" strike="noStrike" spc="-1">
                  <a:solidFill>
                    <a:srgbClr val="000000"/>
                  </a:solidFill>
                  <a:latin typeface="Adobe 楷体 Std R"/>
                  <a:ea typeface="Adobe 楷体 Std R"/>
                </a:rPr>
                <a:t>預測</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443" name="Group 4"/>
          <p:cNvGrpSpPr/>
          <p:nvPr/>
        </p:nvGrpSpPr>
        <p:grpSpPr>
          <a:xfrm>
            <a:off x="603720" y="1261080"/>
            <a:ext cx="1625400" cy="467280"/>
            <a:chOff x="603720" y="1261080"/>
            <a:chExt cx="1625400" cy="467280"/>
          </a:xfrm>
        </p:grpSpPr>
        <p:grpSp>
          <p:nvGrpSpPr>
            <p:cNvPr id="444" name="Group 5"/>
            <p:cNvGrpSpPr/>
            <p:nvPr/>
          </p:nvGrpSpPr>
          <p:grpSpPr>
            <a:xfrm>
              <a:off x="603720" y="1300320"/>
              <a:ext cx="411120" cy="428040"/>
              <a:chOff x="603720" y="1300320"/>
              <a:chExt cx="411120" cy="428040"/>
            </a:xfrm>
          </p:grpSpPr>
          <p:pic>
            <p:nvPicPr>
              <p:cNvPr id="445" name="图片 3"/>
              <p:cNvPicPr/>
              <p:nvPr/>
            </p:nvPicPr>
            <p:blipFill>
              <a:blip r:embed="rId4"/>
              <a:stretch/>
            </p:blipFill>
            <p:spPr>
              <a:xfrm>
                <a:off x="603720" y="1305720"/>
                <a:ext cx="411120" cy="422640"/>
              </a:xfrm>
              <a:prstGeom prst="rect">
                <a:avLst/>
              </a:prstGeom>
              <a:ln w="0">
                <a:noFill/>
              </a:ln>
            </p:spPr>
          </p:pic>
          <p:sp>
            <p:nvSpPr>
              <p:cNvPr id="446"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447"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448" name="Group 8"/>
          <p:cNvGrpSpPr/>
          <p:nvPr/>
        </p:nvGrpSpPr>
        <p:grpSpPr>
          <a:xfrm>
            <a:off x="2988000" y="1258200"/>
            <a:ext cx="2874960" cy="467280"/>
            <a:chOff x="2988000" y="1258200"/>
            <a:chExt cx="2874960" cy="467280"/>
          </a:xfrm>
        </p:grpSpPr>
        <p:grpSp>
          <p:nvGrpSpPr>
            <p:cNvPr id="449" name="Group 9"/>
            <p:cNvGrpSpPr/>
            <p:nvPr/>
          </p:nvGrpSpPr>
          <p:grpSpPr>
            <a:xfrm>
              <a:off x="2988000" y="1297080"/>
              <a:ext cx="411120" cy="428400"/>
              <a:chOff x="2988000" y="1297080"/>
              <a:chExt cx="411120" cy="428400"/>
            </a:xfrm>
          </p:grpSpPr>
          <p:pic>
            <p:nvPicPr>
              <p:cNvPr id="450" name="图片 3"/>
              <p:cNvPicPr/>
              <p:nvPr/>
            </p:nvPicPr>
            <p:blipFill>
              <a:blip r:embed="rId4"/>
              <a:stretch/>
            </p:blipFill>
            <p:spPr>
              <a:xfrm>
                <a:off x="2988000" y="1302840"/>
                <a:ext cx="411120" cy="422640"/>
              </a:xfrm>
              <a:prstGeom prst="rect">
                <a:avLst/>
              </a:prstGeom>
              <a:ln w="0">
                <a:noFill/>
              </a:ln>
            </p:spPr>
          </p:pic>
          <p:sp>
            <p:nvSpPr>
              <p:cNvPr id="451"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452" name="CustomShape 11"/>
            <p:cNvSpPr/>
            <p:nvPr/>
          </p:nvSpPr>
          <p:spPr>
            <a:xfrm>
              <a:off x="3360960" y="1258200"/>
              <a:ext cx="250200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Adobe 楷体 Std R"/>
                  <a:ea typeface="Adobe 楷体 Std R"/>
                </a:rPr>
                <a:t>ROE</a:t>
              </a:r>
              <a:r>
                <a:rPr lang="zh-TW" sz="2400" b="1" strike="noStrike" spc="-1">
                  <a:solidFill>
                    <a:srgbClr val="000000"/>
                  </a:solidFill>
                  <a:latin typeface="Adobe 楷体 Std R"/>
                  <a:ea typeface="Adobe 楷体 Std R"/>
                </a:rPr>
                <a:t>整理與預測</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453" name="CustomShape 12"/>
          <p:cNvSpPr/>
          <p:nvPr/>
        </p:nvSpPr>
        <p:spPr>
          <a:xfrm>
            <a:off x="2992680" y="1635480"/>
            <a:ext cx="4648680" cy="820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資料整理</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將累計資料轉換成單季。</a:t>
            </a:r>
            <a:endParaRPr lang="en-US" sz="1600" b="0" strike="noStrike" spc="-1">
              <a:latin typeface="Arial"/>
            </a:endParaRPr>
          </a:p>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使用線性回歸預測</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預測最新一季的</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值。</a:t>
            </a:r>
            <a:endParaRPr lang="en-US" sz="1600" b="0" strike="noStrike" spc="-1">
              <a:latin typeface="Arial"/>
            </a:endParaRPr>
          </a:p>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測試模型成功率</a:t>
            </a:r>
            <a:r>
              <a:rPr lang="en-US" sz="1600" b="0" strike="noStrike" spc="-1">
                <a:solidFill>
                  <a:srgbClr val="000000"/>
                </a:solidFill>
                <a:latin typeface="Adobe 楷体 Std R"/>
                <a:ea typeface="Adobe 楷体 Std R"/>
              </a:rPr>
              <a:t>: 70%</a:t>
            </a:r>
            <a:r>
              <a:rPr lang="zh-TW" sz="1600" b="0" strike="noStrike" spc="-1">
                <a:solidFill>
                  <a:srgbClr val="000000"/>
                </a:solidFill>
                <a:latin typeface="Adobe 楷体 Std R"/>
                <a:ea typeface="Adobe 楷体 Std R"/>
              </a:rPr>
              <a:t>以上</a:t>
            </a:r>
            <a:endParaRPr lang="en-US" sz="1600" b="0" strike="noStrike" spc="-1">
              <a:latin typeface="Arial"/>
            </a:endParaRPr>
          </a:p>
        </p:txBody>
      </p:sp>
      <p:sp>
        <p:nvSpPr>
          <p:cNvPr id="454" name="CustomShape 13"/>
          <p:cNvSpPr/>
          <p:nvPr/>
        </p:nvSpPr>
        <p:spPr>
          <a:xfrm>
            <a:off x="7461360" y="112176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455" name="CustomShape 14"/>
          <p:cNvSpPr/>
          <p:nvPr/>
        </p:nvSpPr>
        <p:spPr>
          <a:xfrm>
            <a:off x="689400" y="1717200"/>
            <a:ext cx="2330640" cy="130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取</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雲端各股票代號的</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資料進行轉單季資料後做離群值處理跟</a:t>
            </a:r>
            <a:r>
              <a:rPr lang="zh-TW" sz="1600" b="0" strike="noStrike" spc="-1">
                <a:solidFill>
                  <a:srgbClr val="0000CC"/>
                </a:solidFill>
                <a:latin typeface="Adobe 楷体 Std R"/>
                <a:ea typeface="Adobe 楷体 Std R"/>
              </a:rPr>
              <a:t>線性回歸</a:t>
            </a:r>
            <a:r>
              <a:rPr lang="zh-TW" sz="1600" b="0" strike="noStrike" spc="-1">
                <a:solidFill>
                  <a:srgbClr val="000000"/>
                </a:solidFill>
                <a:latin typeface="Adobe 楷体 Std R"/>
                <a:ea typeface="Adobe 楷体 Std R"/>
              </a:rPr>
              <a:t>訓練</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進而預測下一季的</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a:t>
            </a:r>
            <a:endParaRPr lang="en-US" sz="1600" b="0" strike="noStrike" spc="-1">
              <a:latin typeface="Arial"/>
            </a:endParaRPr>
          </a:p>
        </p:txBody>
      </p:sp>
      <p:sp>
        <p:nvSpPr>
          <p:cNvPr id="456" name="CustomShape 15"/>
          <p:cNvSpPr/>
          <p:nvPr/>
        </p:nvSpPr>
        <p:spPr>
          <a:xfrm>
            <a:off x="3624480" y="314928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sp>
        <p:nvSpPr>
          <p:cNvPr id="457" name="CustomShape 16"/>
          <p:cNvSpPr/>
          <p:nvPr/>
        </p:nvSpPr>
        <p:spPr>
          <a:xfrm>
            <a:off x="229680" y="3072600"/>
            <a:ext cx="88344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CC"/>
                </a:solidFill>
                <a:latin typeface="Adobe 楷体 Std R"/>
                <a:ea typeface="Adobe 楷体 Std R"/>
              </a:rPr>
              <a:t>ROE</a:t>
            </a:r>
            <a:r>
              <a:rPr lang="zh-TW" sz="1200" b="0" strike="noStrike" spc="-1">
                <a:solidFill>
                  <a:srgbClr val="0000CC"/>
                </a:solidFill>
                <a:latin typeface="Adobe 楷体 Std R"/>
                <a:ea typeface="Adobe 楷体 Std R"/>
              </a:rPr>
              <a:t>整理</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458" name="CustomShape 17"/>
          <p:cNvSpPr/>
          <p:nvPr/>
        </p:nvSpPr>
        <p:spPr>
          <a:xfrm>
            <a:off x="1776960" y="3075840"/>
            <a:ext cx="8650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線性回歸</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459" name="CustomShape 18"/>
          <p:cNvSpPr/>
          <p:nvPr/>
        </p:nvSpPr>
        <p:spPr>
          <a:xfrm>
            <a:off x="6355440" y="3052440"/>
            <a:ext cx="2654640" cy="19670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460" name="Picture 2"/>
          <p:cNvPicPr/>
          <p:nvPr/>
        </p:nvPicPr>
        <p:blipFill>
          <a:blip r:embed="rId5"/>
          <a:stretch/>
        </p:blipFill>
        <p:spPr>
          <a:xfrm>
            <a:off x="7695000" y="1150920"/>
            <a:ext cx="970200" cy="1828800"/>
          </a:xfrm>
          <a:prstGeom prst="rect">
            <a:avLst/>
          </a:prstGeom>
          <a:ln w="0">
            <a:noFill/>
          </a:ln>
        </p:spPr>
      </p:pic>
      <p:pic>
        <p:nvPicPr>
          <p:cNvPr id="461" name="Picture 4"/>
          <p:cNvPicPr/>
          <p:nvPr/>
        </p:nvPicPr>
        <p:blipFill>
          <a:blip r:embed="rId6"/>
          <a:stretch/>
        </p:blipFill>
        <p:spPr>
          <a:xfrm>
            <a:off x="5210640" y="3106440"/>
            <a:ext cx="1017360" cy="1166400"/>
          </a:xfrm>
          <a:prstGeom prst="rect">
            <a:avLst/>
          </a:prstGeom>
          <a:ln w="0">
            <a:noFill/>
          </a:ln>
        </p:spPr>
      </p:pic>
      <p:sp>
        <p:nvSpPr>
          <p:cNvPr id="462" name="CustomShape 19"/>
          <p:cNvSpPr/>
          <p:nvPr/>
        </p:nvSpPr>
        <p:spPr>
          <a:xfrm>
            <a:off x="4843080" y="3657960"/>
            <a:ext cx="262800" cy="270000"/>
          </a:xfrm>
          <a:prstGeom prst="rightArrow">
            <a:avLst>
              <a:gd name="adj1" fmla="val 50000"/>
              <a:gd name="adj2" fmla="val 50000"/>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63" name="CustomShape 20"/>
          <p:cNvSpPr/>
          <p:nvPr/>
        </p:nvSpPr>
        <p:spPr>
          <a:xfrm>
            <a:off x="3645000" y="3352320"/>
            <a:ext cx="2582640" cy="947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64" name="CustomShape 21"/>
          <p:cNvSpPr/>
          <p:nvPr/>
        </p:nvSpPr>
        <p:spPr>
          <a:xfrm>
            <a:off x="6309360" y="280764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465" name="CustomShape 22"/>
          <p:cNvSpPr/>
          <p:nvPr/>
        </p:nvSpPr>
        <p:spPr>
          <a:xfrm>
            <a:off x="7668360" y="1150920"/>
            <a:ext cx="997200" cy="146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66" name="CustomShape 23"/>
          <p:cNvSpPr/>
          <p:nvPr/>
        </p:nvSpPr>
        <p:spPr>
          <a:xfrm>
            <a:off x="7478640" y="275904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c</a:t>
            </a:r>
            <a:endParaRPr lang="en-US" sz="1200" b="0" strike="noStrike" spc="-1">
              <a:latin typeface="Arial"/>
            </a:endParaRPr>
          </a:p>
        </p:txBody>
      </p:sp>
      <p:sp>
        <p:nvSpPr>
          <p:cNvPr id="467" name="CustomShape 24"/>
          <p:cNvSpPr/>
          <p:nvPr/>
        </p:nvSpPr>
        <p:spPr>
          <a:xfrm>
            <a:off x="7679160" y="2817000"/>
            <a:ext cx="997200" cy="146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grpSp>
        <p:nvGrpSpPr>
          <p:cNvPr id="468" name="Group 25"/>
          <p:cNvGrpSpPr/>
          <p:nvPr/>
        </p:nvGrpSpPr>
        <p:grpSpPr>
          <a:xfrm>
            <a:off x="85680" y="3328200"/>
            <a:ext cx="1653120" cy="1815120"/>
            <a:chOff x="85680" y="3328200"/>
            <a:chExt cx="1653120" cy="1815120"/>
          </a:xfrm>
        </p:grpSpPr>
        <p:pic>
          <p:nvPicPr>
            <p:cNvPr id="469" name="Picture 7"/>
            <p:cNvPicPr/>
            <p:nvPr/>
          </p:nvPicPr>
          <p:blipFill>
            <a:blip r:embed="rId7"/>
            <a:stretch/>
          </p:blipFill>
          <p:spPr>
            <a:xfrm>
              <a:off x="296280" y="4419720"/>
              <a:ext cx="1442520" cy="723600"/>
            </a:xfrm>
            <a:prstGeom prst="rect">
              <a:avLst/>
            </a:prstGeom>
            <a:ln w="0">
              <a:noFill/>
            </a:ln>
          </p:spPr>
        </p:pic>
        <p:pic>
          <p:nvPicPr>
            <p:cNvPr id="470" name="Picture 6"/>
            <p:cNvPicPr/>
            <p:nvPr/>
          </p:nvPicPr>
          <p:blipFill>
            <a:blip r:embed="rId8"/>
            <a:stretch/>
          </p:blipFill>
          <p:spPr>
            <a:xfrm>
              <a:off x="177840" y="3808440"/>
              <a:ext cx="1449720" cy="911520"/>
            </a:xfrm>
            <a:prstGeom prst="rect">
              <a:avLst/>
            </a:prstGeom>
            <a:ln w="0">
              <a:noFill/>
            </a:ln>
          </p:spPr>
        </p:pic>
        <p:pic>
          <p:nvPicPr>
            <p:cNvPr id="471" name="Picture 5"/>
            <p:cNvPicPr/>
            <p:nvPr/>
          </p:nvPicPr>
          <p:blipFill>
            <a:blip r:embed="rId9"/>
            <a:stretch/>
          </p:blipFill>
          <p:spPr>
            <a:xfrm>
              <a:off x="85680" y="3328200"/>
              <a:ext cx="1447200" cy="878040"/>
            </a:xfrm>
            <a:prstGeom prst="rect">
              <a:avLst/>
            </a:prstGeom>
            <a:ln w="0">
              <a:noFill/>
            </a:ln>
          </p:spPr>
        </p:pic>
      </p:grpSp>
      <p:grpSp>
        <p:nvGrpSpPr>
          <p:cNvPr id="472" name="Group 26"/>
          <p:cNvGrpSpPr/>
          <p:nvPr/>
        </p:nvGrpSpPr>
        <p:grpSpPr>
          <a:xfrm>
            <a:off x="1865160" y="3304800"/>
            <a:ext cx="1750680" cy="1808640"/>
            <a:chOff x="1865160" y="3304800"/>
            <a:chExt cx="1750680" cy="1808640"/>
          </a:xfrm>
        </p:grpSpPr>
        <p:pic>
          <p:nvPicPr>
            <p:cNvPr id="473" name="Picture 12"/>
            <p:cNvPicPr/>
            <p:nvPr/>
          </p:nvPicPr>
          <p:blipFill>
            <a:blip r:embed="rId10"/>
            <a:stretch/>
          </p:blipFill>
          <p:spPr>
            <a:xfrm>
              <a:off x="2154240" y="4004280"/>
              <a:ext cx="1461600" cy="1109160"/>
            </a:xfrm>
            <a:prstGeom prst="rect">
              <a:avLst/>
            </a:prstGeom>
            <a:ln w="0">
              <a:noFill/>
            </a:ln>
          </p:spPr>
        </p:pic>
        <p:pic>
          <p:nvPicPr>
            <p:cNvPr id="474" name="Picture 11"/>
            <p:cNvPicPr/>
            <p:nvPr/>
          </p:nvPicPr>
          <p:blipFill>
            <a:blip r:embed="rId11"/>
            <a:stretch/>
          </p:blipFill>
          <p:spPr>
            <a:xfrm>
              <a:off x="2051640" y="3463560"/>
              <a:ext cx="1466280" cy="1213920"/>
            </a:xfrm>
            <a:prstGeom prst="rect">
              <a:avLst/>
            </a:prstGeom>
            <a:ln w="0">
              <a:noFill/>
            </a:ln>
          </p:spPr>
        </p:pic>
        <p:pic>
          <p:nvPicPr>
            <p:cNvPr id="475" name="Picture 8"/>
            <p:cNvPicPr/>
            <p:nvPr/>
          </p:nvPicPr>
          <p:blipFill>
            <a:blip r:embed="rId12"/>
            <a:stretch/>
          </p:blipFill>
          <p:spPr>
            <a:xfrm>
              <a:off x="1865160" y="3304800"/>
              <a:ext cx="1459080" cy="1037880"/>
            </a:xfrm>
            <a:prstGeom prst="rect">
              <a:avLst/>
            </a:prstGeom>
            <a:ln w="0">
              <a:noFill/>
            </a:ln>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6" name="Picture 2"/>
          <p:cNvPicPr/>
          <p:nvPr/>
        </p:nvPicPr>
        <p:blipFill>
          <a:blip r:embed="rId2"/>
          <a:stretch/>
        </p:blipFill>
        <p:spPr>
          <a:xfrm>
            <a:off x="6036840" y="1238760"/>
            <a:ext cx="2830680" cy="1015920"/>
          </a:xfrm>
          <a:prstGeom prst="rect">
            <a:avLst/>
          </a:prstGeom>
          <a:ln w="0">
            <a:noFill/>
          </a:ln>
        </p:spPr>
      </p:pic>
      <p:pic>
        <p:nvPicPr>
          <p:cNvPr id="477" name="Picture 3"/>
          <p:cNvPicPr/>
          <p:nvPr/>
        </p:nvPicPr>
        <p:blipFill>
          <a:blip r:embed="rId3"/>
          <a:stretch/>
        </p:blipFill>
        <p:spPr>
          <a:xfrm>
            <a:off x="6051240" y="2284560"/>
            <a:ext cx="2830680" cy="853920"/>
          </a:xfrm>
          <a:prstGeom prst="rect">
            <a:avLst/>
          </a:prstGeom>
          <a:ln w="0">
            <a:noFill/>
          </a:ln>
        </p:spPr>
      </p:pic>
      <p:pic>
        <p:nvPicPr>
          <p:cNvPr id="478" name="Picture 2"/>
          <p:cNvPicPr/>
          <p:nvPr/>
        </p:nvPicPr>
        <p:blipFill>
          <a:blip r:embed="rId4"/>
          <a:stretch/>
        </p:blipFill>
        <p:spPr>
          <a:xfrm>
            <a:off x="6008400" y="3168720"/>
            <a:ext cx="2804040" cy="737640"/>
          </a:xfrm>
          <a:prstGeom prst="rect">
            <a:avLst/>
          </a:prstGeom>
          <a:ln w="0">
            <a:noFill/>
          </a:ln>
        </p:spPr>
      </p:pic>
      <p:grpSp>
        <p:nvGrpSpPr>
          <p:cNvPr id="479" name="Group 1"/>
          <p:cNvGrpSpPr/>
          <p:nvPr/>
        </p:nvGrpSpPr>
        <p:grpSpPr>
          <a:xfrm>
            <a:off x="539640" y="555480"/>
            <a:ext cx="8226360" cy="705240"/>
            <a:chOff x="539640" y="555480"/>
            <a:chExt cx="8226360" cy="705240"/>
          </a:xfrm>
        </p:grpSpPr>
        <p:pic>
          <p:nvPicPr>
            <p:cNvPr id="480" name="图片 3"/>
            <p:cNvPicPr/>
            <p:nvPr/>
          </p:nvPicPr>
          <p:blipFill>
            <a:blip r:embed="rId5"/>
            <a:stretch/>
          </p:blipFill>
          <p:spPr>
            <a:xfrm>
              <a:off x="539640" y="555480"/>
              <a:ext cx="683640" cy="705240"/>
            </a:xfrm>
            <a:prstGeom prst="rect">
              <a:avLst/>
            </a:prstGeom>
            <a:ln w="0">
              <a:noFill/>
            </a:ln>
          </p:spPr>
        </p:pic>
        <p:sp>
          <p:nvSpPr>
            <p:cNvPr id="481"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五</a:t>
              </a:r>
              <a:endParaRPr lang="en-US" sz="2400" b="0" strike="noStrike" spc="-1">
                <a:latin typeface="Arial"/>
              </a:endParaRPr>
            </a:p>
          </p:txBody>
        </p:sp>
        <p:sp>
          <p:nvSpPr>
            <p:cNvPr id="482" name="CustomShape 3"/>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1" strike="noStrike" spc="-1">
                  <a:solidFill>
                    <a:srgbClr val="000000"/>
                  </a:solidFill>
                  <a:latin typeface="Adobe 楷体 Std R"/>
                  <a:ea typeface="Adobe 楷体 Std R"/>
                </a:rPr>
                <a:t>ROE</a:t>
              </a:r>
              <a:r>
                <a:rPr lang="zh-TW" sz="2800" b="1" strike="noStrike" spc="-1">
                  <a:solidFill>
                    <a:srgbClr val="000000"/>
                  </a:solidFill>
                  <a:latin typeface="Adobe 楷体 Std R"/>
                  <a:ea typeface="Adobe 楷体 Std R"/>
                </a:rPr>
                <a:t>資料與公司資料合併</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483" name="Group 4"/>
          <p:cNvGrpSpPr/>
          <p:nvPr/>
        </p:nvGrpSpPr>
        <p:grpSpPr>
          <a:xfrm>
            <a:off x="603720" y="1261080"/>
            <a:ext cx="1625400" cy="467280"/>
            <a:chOff x="603720" y="1261080"/>
            <a:chExt cx="1625400" cy="467280"/>
          </a:xfrm>
        </p:grpSpPr>
        <p:grpSp>
          <p:nvGrpSpPr>
            <p:cNvPr id="484" name="Group 5"/>
            <p:cNvGrpSpPr/>
            <p:nvPr/>
          </p:nvGrpSpPr>
          <p:grpSpPr>
            <a:xfrm>
              <a:off x="603720" y="1300320"/>
              <a:ext cx="411120" cy="428040"/>
              <a:chOff x="603720" y="1300320"/>
              <a:chExt cx="411120" cy="428040"/>
            </a:xfrm>
          </p:grpSpPr>
          <p:pic>
            <p:nvPicPr>
              <p:cNvPr id="485" name="图片 3"/>
              <p:cNvPicPr/>
              <p:nvPr/>
            </p:nvPicPr>
            <p:blipFill>
              <a:blip r:embed="rId5"/>
              <a:stretch/>
            </p:blipFill>
            <p:spPr>
              <a:xfrm>
                <a:off x="603720" y="1305720"/>
                <a:ext cx="411120" cy="422640"/>
              </a:xfrm>
              <a:prstGeom prst="rect">
                <a:avLst/>
              </a:prstGeom>
              <a:ln w="0">
                <a:noFill/>
              </a:ln>
            </p:spPr>
          </p:pic>
          <p:sp>
            <p:nvSpPr>
              <p:cNvPr id="486"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487"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488" name="Group 8"/>
          <p:cNvGrpSpPr/>
          <p:nvPr/>
        </p:nvGrpSpPr>
        <p:grpSpPr>
          <a:xfrm>
            <a:off x="2988000" y="1258200"/>
            <a:ext cx="2874960" cy="467280"/>
            <a:chOff x="2988000" y="1258200"/>
            <a:chExt cx="2874960" cy="467280"/>
          </a:xfrm>
        </p:grpSpPr>
        <p:grpSp>
          <p:nvGrpSpPr>
            <p:cNvPr id="489" name="Group 9"/>
            <p:cNvGrpSpPr/>
            <p:nvPr/>
          </p:nvGrpSpPr>
          <p:grpSpPr>
            <a:xfrm>
              <a:off x="2988000" y="1297080"/>
              <a:ext cx="411120" cy="428400"/>
              <a:chOff x="2988000" y="1297080"/>
              <a:chExt cx="411120" cy="428400"/>
            </a:xfrm>
          </p:grpSpPr>
          <p:pic>
            <p:nvPicPr>
              <p:cNvPr id="490" name="图片 3"/>
              <p:cNvPicPr/>
              <p:nvPr/>
            </p:nvPicPr>
            <p:blipFill>
              <a:blip r:embed="rId5"/>
              <a:stretch/>
            </p:blipFill>
            <p:spPr>
              <a:xfrm>
                <a:off x="2988000" y="1302840"/>
                <a:ext cx="411120" cy="422640"/>
              </a:xfrm>
              <a:prstGeom prst="rect">
                <a:avLst/>
              </a:prstGeom>
              <a:ln w="0">
                <a:noFill/>
              </a:ln>
            </p:spPr>
          </p:pic>
          <p:sp>
            <p:nvSpPr>
              <p:cNvPr id="491"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492" name="CustomShape 11"/>
            <p:cNvSpPr/>
            <p:nvPr/>
          </p:nvSpPr>
          <p:spPr>
            <a:xfrm>
              <a:off x="3360960" y="1258200"/>
              <a:ext cx="250200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Adobe 楷体 Std R"/>
                  <a:ea typeface="Adobe 楷体 Std R"/>
                </a:rPr>
                <a:t>ROE</a:t>
              </a:r>
              <a:r>
                <a:rPr lang="zh-TW" sz="2400" b="1" strike="noStrike" spc="-1">
                  <a:solidFill>
                    <a:srgbClr val="000000"/>
                  </a:solidFill>
                  <a:latin typeface="Adobe 楷体 Std R"/>
                  <a:ea typeface="Adobe 楷体 Std R"/>
                </a:rPr>
                <a:t>整理與預測</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493" name="CustomShape 12"/>
          <p:cNvSpPr/>
          <p:nvPr/>
        </p:nvSpPr>
        <p:spPr>
          <a:xfrm>
            <a:off x="3060000" y="1635480"/>
            <a:ext cx="2880000" cy="1550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StarSymbol"/>
              <a:buAutoNum type="alphaLcPeriod"/>
            </a:pP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資料</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最新</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、預測</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、預測成功率、公司近況評比。</a:t>
            </a:r>
            <a:endParaRPr lang="en-US" sz="1600" b="0" strike="noStrike" spc="-1">
              <a:latin typeface="Arial"/>
            </a:endParaRPr>
          </a:p>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公司資料</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股票代碼、產業別</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所屬產業、公司簡稱、屬性分類。</a:t>
            </a:r>
            <a:endParaRPr lang="en-US" sz="1600" b="0" strike="noStrike" spc="-1">
              <a:latin typeface="Arial"/>
            </a:endParaRPr>
          </a:p>
        </p:txBody>
      </p:sp>
      <p:sp>
        <p:nvSpPr>
          <p:cNvPr id="494" name="CustomShape 13"/>
          <p:cNvSpPr/>
          <p:nvPr/>
        </p:nvSpPr>
        <p:spPr>
          <a:xfrm>
            <a:off x="689400" y="1717200"/>
            <a:ext cx="2330640" cy="1550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取</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雲端各股票代號的</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資料與公司資料的股票代號進行比對與合併</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並取中位數</a:t>
            </a:r>
            <a:r>
              <a:rPr lang="en-US" sz="1600" b="0" strike="noStrike" spc="-1">
                <a:solidFill>
                  <a:srgbClr val="000000"/>
                </a:solidFill>
                <a:latin typeface="Adobe 楷体 Std R"/>
                <a:ea typeface="Adobe 楷体 Std R"/>
              </a:rPr>
              <a:t>ROE3~4</a:t>
            </a:r>
            <a:r>
              <a:rPr lang="zh-TW" sz="1600" b="0" strike="noStrike" spc="-1">
                <a:solidFill>
                  <a:srgbClr val="000000"/>
                </a:solidFill>
                <a:latin typeface="Adobe 楷体 Std R"/>
                <a:ea typeface="Adobe 楷体 Std R"/>
              </a:rPr>
              <a:t>個值最平均與最新</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比較。</a:t>
            </a:r>
            <a:endParaRPr lang="en-US" sz="1600" b="0" strike="noStrike" spc="-1">
              <a:latin typeface="Arial"/>
            </a:endParaRPr>
          </a:p>
        </p:txBody>
      </p:sp>
      <p:sp>
        <p:nvSpPr>
          <p:cNvPr id="495" name="CustomShape 14"/>
          <p:cNvSpPr/>
          <p:nvPr/>
        </p:nvSpPr>
        <p:spPr>
          <a:xfrm>
            <a:off x="6757560" y="208656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sp>
        <p:nvSpPr>
          <p:cNvPr id="496" name="CustomShape 15"/>
          <p:cNvSpPr/>
          <p:nvPr/>
        </p:nvSpPr>
        <p:spPr>
          <a:xfrm>
            <a:off x="307800" y="3303000"/>
            <a:ext cx="8650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資料合併</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497" name="CustomShape 16"/>
          <p:cNvSpPr/>
          <p:nvPr/>
        </p:nvSpPr>
        <p:spPr>
          <a:xfrm>
            <a:off x="2121120" y="3303000"/>
            <a:ext cx="1170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中位平均計算</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498" name="CustomShape 17"/>
          <p:cNvSpPr/>
          <p:nvPr/>
        </p:nvSpPr>
        <p:spPr>
          <a:xfrm>
            <a:off x="7020360" y="2100960"/>
            <a:ext cx="1861560" cy="8449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99" name="CustomShape 18"/>
          <p:cNvSpPr/>
          <p:nvPr/>
        </p:nvSpPr>
        <p:spPr>
          <a:xfrm>
            <a:off x="7020360" y="2946240"/>
            <a:ext cx="1847160" cy="947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00" name="CustomShape 19"/>
          <p:cNvSpPr/>
          <p:nvPr/>
        </p:nvSpPr>
        <p:spPr>
          <a:xfrm>
            <a:off x="6757920" y="294624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pic>
        <p:nvPicPr>
          <p:cNvPr id="501" name="Picture 3"/>
          <p:cNvPicPr/>
          <p:nvPr/>
        </p:nvPicPr>
        <p:blipFill>
          <a:blip r:embed="rId6"/>
          <a:stretch/>
        </p:blipFill>
        <p:spPr>
          <a:xfrm>
            <a:off x="2298240" y="3572280"/>
            <a:ext cx="1625400" cy="799200"/>
          </a:xfrm>
          <a:prstGeom prst="rect">
            <a:avLst/>
          </a:prstGeom>
          <a:ln w="0">
            <a:noFill/>
          </a:ln>
        </p:spPr>
      </p:pic>
      <p:grpSp>
        <p:nvGrpSpPr>
          <p:cNvPr id="502" name="Group 20"/>
          <p:cNvGrpSpPr/>
          <p:nvPr/>
        </p:nvGrpSpPr>
        <p:grpSpPr>
          <a:xfrm>
            <a:off x="395640" y="3569400"/>
            <a:ext cx="1459080" cy="1345680"/>
            <a:chOff x="395640" y="3569400"/>
            <a:chExt cx="1459080" cy="1345680"/>
          </a:xfrm>
        </p:grpSpPr>
        <p:pic>
          <p:nvPicPr>
            <p:cNvPr id="503" name="Picture 5"/>
            <p:cNvPicPr/>
            <p:nvPr/>
          </p:nvPicPr>
          <p:blipFill>
            <a:blip r:embed="rId7"/>
            <a:stretch/>
          </p:blipFill>
          <p:spPr>
            <a:xfrm>
              <a:off x="644400" y="4087080"/>
              <a:ext cx="1210320" cy="828000"/>
            </a:xfrm>
            <a:prstGeom prst="rect">
              <a:avLst/>
            </a:prstGeom>
            <a:ln w="0">
              <a:noFill/>
            </a:ln>
          </p:spPr>
        </p:pic>
        <p:pic>
          <p:nvPicPr>
            <p:cNvPr id="504" name="Picture 4"/>
            <p:cNvPicPr/>
            <p:nvPr/>
          </p:nvPicPr>
          <p:blipFill>
            <a:blip r:embed="rId8"/>
            <a:stretch/>
          </p:blipFill>
          <p:spPr>
            <a:xfrm>
              <a:off x="395640" y="3569400"/>
              <a:ext cx="1210320" cy="931320"/>
            </a:xfrm>
            <a:prstGeom prst="rect">
              <a:avLst/>
            </a:prstGeom>
            <a:ln w="0">
              <a:noFill/>
            </a:ln>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5" name="Group 1"/>
          <p:cNvGrpSpPr/>
          <p:nvPr/>
        </p:nvGrpSpPr>
        <p:grpSpPr>
          <a:xfrm>
            <a:off x="539640" y="555480"/>
            <a:ext cx="8226360" cy="705240"/>
            <a:chOff x="539640" y="555480"/>
            <a:chExt cx="8226360" cy="705240"/>
          </a:xfrm>
        </p:grpSpPr>
        <p:pic>
          <p:nvPicPr>
            <p:cNvPr id="506" name="图片 3"/>
            <p:cNvPicPr/>
            <p:nvPr/>
          </p:nvPicPr>
          <p:blipFill>
            <a:blip r:embed="rId2"/>
            <a:stretch/>
          </p:blipFill>
          <p:spPr>
            <a:xfrm>
              <a:off x="539640" y="555480"/>
              <a:ext cx="683640" cy="705240"/>
            </a:xfrm>
            <a:prstGeom prst="rect">
              <a:avLst/>
            </a:prstGeom>
            <a:ln w="0">
              <a:noFill/>
            </a:ln>
          </p:spPr>
        </p:pic>
        <p:sp>
          <p:nvSpPr>
            <p:cNvPr id="507"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六</a:t>
              </a:r>
              <a:endParaRPr lang="en-US" sz="2400" b="0" strike="noStrike" spc="-1">
                <a:latin typeface="Arial"/>
              </a:endParaRPr>
            </a:p>
          </p:txBody>
        </p:sp>
        <p:sp>
          <p:nvSpPr>
            <p:cNvPr id="508" name="CustomShape 3"/>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使用者透過</a:t>
              </a:r>
              <a:r>
                <a:rPr lang="en-US" sz="2800" b="1" strike="noStrike" spc="-1">
                  <a:solidFill>
                    <a:srgbClr val="0000CC"/>
                  </a:solidFill>
                  <a:latin typeface="Adobe 楷体 Std R"/>
                  <a:ea typeface="Adobe 楷体 Std R"/>
                </a:rPr>
                <a:t>Firebase</a:t>
              </a:r>
              <a:r>
                <a:rPr lang="zh-TW" sz="2800" b="1" strike="noStrike" spc="-1">
                  <a:solidFill>
                    <a:srgbClr val="000000"/>
                  </a:solidFill>
                  <a:latin typeface="Adobe 楷体 Std R"/>
                  <a:ea typeface="Adobe 楷体 Std R"/>
                </a:rPr>
                <a:t>註冊及信箱驗證</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509" name="Group 4"/>
          <p:cNvGrpSpPr/>
          <p:nvPr/>
        </p:nvGrpSpPr>
        <p:grpSpPr>
          <a:xfrm>
            <a:off x="603720" y="1261080"/>
            <a:ext cx="1625400" cy="467280"/>
            <a:chOff x="603720" y="1261080"/>
            <a:chExt cx="1625400" cy="467280"/>
          </a:xfrm>
        </p:grpSpPr>
        <p:grpSp>
          <p:nvGrpSpPr>
            <p:cNvPr id="510" name="Group 5"/>
            <p:cNvGrpSpPr/>
            <p:nvPr/>
          </p:nvGrpSpPr>
          <p:grpSpPr>
            <a:xfrm>
              <a:off x="603720" y="1300320"/>
              <a:ext cx="411120" cy="428040"/>
              <a:chOff x="603720" y="1300320"/>
              <a:chExt cx="411120" cy="428040"/>
            </a:xfrm>
          </p:grpSpPr>
          <p:pic>
            <p:nvPicPr>
              <p:cNvPr id="511" name="图片 3"/>
              <p:cNvPicPr/>
              <p:nvPr/>
            </p:nvPicPr>
            <p:blipFill>
              <a:blip r:embed="rId2"/>
              <a:stretch/>
            </p:blipFill>
            <p:spPr>
              <a:xfrm>
                <a:off x="603720" y="1305720"/>
                <a:ext cx="411120" cy="422640"/>
              </a:xfrm>
              <a:prstGeom prst="rect">
                <a:avLst/>
              </a:prstGeom>
              <a:ln w="0">
                <a:noFill/>
              </a:ln>
            </p:spPr>
          </p:pic>
          <p:sp>
            <p:nvSpPr>
              <p:cNvPr id="512"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513"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514" name="Group 8"/>
          <p:cNvGrpSpPr/>
          <p:nvPr/>
        </p:nvGrpSpPr>
        <p:grpSpPr>
          <a:xfrm>
            <a:off x="2988000" y="1258200"/>
            <a:ext cx="2245680" cy="467280"/>
            <a:chOff x="2988000" y="1258200"/>
            <a:chExt cx="2245680" cy="467280"/>
          </a:xfrm>
        </p:grpSpPr>
        <p:grpSp>
          <p:nvGrpSpPr>
            <p:cNvPr id="515" name="Group 9"/>
            <p:cNvGrpSpPr/>
            <p:nvPr/>
          </p:nvGrpSpPr>
          <p:grpSpPr>
            <a:xfrm>
              <a:off x="2988000" y="1297080"/>
              <a:ext cx="411120" cy="428400"/>
              <a:chOff x="2988000" y="1297080"/>
              <a:chExt cx="411120" cy="428400"/>
            </a:xfrm>
          </p:grpSpPr>
          <p:pic>
            <p:nvPicPr>
              <p:cNvPr id="516" name="图片 3"/>
              <p:cNvPicPr/>
              <p:nvPr/>
            </p:nvPicPr>
            <p:blipFill>
              <a:blip r:embed="rId2"/>
              <a:stretch/>
            </p:blipFill>
            <p:spPr>
              <a:xfrm>
                <a:off x="2988000" y="1302840"/>
                <a:ext cx="411120" cy="422640"/>
              </a:xfrm>
              <a:prstGeom prst="rect">
                <a:avLst/>
              </a:prstGeom>
              <a:ln w="0">
                <a:noFill/>
              </a:ln>
            </p:spPr>
          </p:pic>
          <p:sp>
            <p:nvSpPr>
              <p:cNvPr id="517"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518" name="CustomShape 11"/>
            <p:cNvSpPr/>
            <p:nvPr/>
          </p:nvSpPr>
          <p:spPr>
            <a:xfrm>
              <a:off x="3377880" y="1258200"/>
              <a:ext cx="185580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比對及渲染</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519" name="CustomShape 12"/>
          <p:cNvSpPr/>
          <p:nvPr/>
        </p:nvSpPr>
        <p:spPr>
          <a:xfrm>
            <a:off x="3000240" y="1635480"/>
            <a:ext cx="3397680" cy="577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使用者註冊</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姓名、信箱</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等。</a:t>
            </a:r>
            <a:endParaRPr lang="en-US" sz="1600" b="0" strike="noStrike" spc="-1">
              <a:latin typeface="Arial"/>
            </a:endParaRPr>
          </a:p>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信箱驗證</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驗證信寄送。</a:t>
            </a:r>
            <a:endParaRPr lang="en-US" sz="1600" b="0" strike="noStrike" spc="-1">
              <a:latin typeface="Arial"/>
            </a:endParaRPr>
          </a:p>
        </p:txBody>
      </p:sp>
      <p:sp>
        <p:nvSpPr>
          <p:cNvPr id="520" name="CustomShape 13"/>
          <p:cNvSpPr/>
          <p:nvPr/>
        </p:nvSpPr>
        <p:spPr>
          <a:xfrm>
            <a:off x="7101360" y="238716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521" name="CustomShape 14"/>
          <p:cNvSpPr/>
          <p:nvPr/>
        </p:nvSpPr>
        <p:spPr>
          <a:xfrm>
            <a:off x="689400" y="1717200"/>
            <a:ext cx="2330640" cy="820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依</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API</a:t>
            </a:r>
            <a:r>
              <a:rPr lang="zh-TW" sz="1600" b="0" strike="noStrike" spc="-1">
                <a:solidFill>
                  <a:srgbClr val="000000"/>
                </a:solidFill>
                <a:latin typeface="Adobe 楷体 Std R"/>
                <a:ea typeface="Adobe 楷体 Std R"/>
              </a:rPr>
              <a:t>設計</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讓使用者執行註冊及信箱驗證等動作。</a:t>
            </a:r>
            <a:endParaRPr lang="en-US" sz="1600" b="0" strike="noStrike" spc="-1">
              <a:latin typeface="Arial"/>
            </a:endParaRPr>
          </a:p>
        </p:txBody>
      </p:sp>
      <p:sp>
        <p:nvSpPr>
          <p:cNvPr id="522" name="CustomShape 15"/>
          <p:cNvSpPr/>
          <p:nvPr/>
        </p:nvSpPr>
        <p:spPr>
          <a:xfrm>
            <a:off x="3753000" y="2304000"/>
            <a:ext cx="1911960" cy="24998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23" name="CustomShape 16"/>
          <p:cNvSpPr/>
          <p:nvPr/>
        </p:nvSpPr>
        <p:spPr>
          <a:xfrm>
            <a:off x="3460320" y="219816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sp>
        <p:nvSpPr>
          <p:cNvPr id="524" name="CustomShape 17"/>
          <p:cNvSpPr/>
          <p:nvPr/>
        </p:nvSpPr>
        <p:spPr>
          <a:xfrm>
            <a:off x="394560" y="2715840"/>
            <a:ext cx="5605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註冊</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525" name="CustomShape 18"/>
          <p:cNvSpPr/>
          <p:nvPr/>
        </p:nvSpPr>
        <p:spPr>
          <a:xfrm>
            <a:off x="2007360" y="2725920"/>
            <a:ext cx="8650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信箱驗證</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526" name="CustomShape 19"/>
          <p:cNvSpPr/>
          <p:nvPr/>
        </p:nvSpPr>
        <p:spPr>
          <a:xfrm>
            <a:off x="6077520" y="2670480"/>
            <a:ext cx="2904120" cy="11296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527" name="圖片 4"/>
          <p:cNvPicPr/>
          <p:nvPr/>
        </p:nvPicPr>
        <p:blipFill>
          <a:blip r:embed="rId3"/>
          <a:stretch/>
        </p:blipFill>
        <p:spPr>
          <a:xfrm>
            <a:off x="69120" y="2983680"/>
            <a:ext cx="1479960" cy="1027800"/>
          </a:xfrm>
          <a:prstGeom prst="rect">
            <a:avLst/>
          </a:prstGeom>
          <a:ln w="0">
            <a:noFill/>
          </a:ln>
        </p:spPr>
      </p:pic>
      <p:pic>
        <p:nvPicPr>
          <p:cNvPr id="528" name="圖片 6"/>
          <p:cNvPicPr/>
          <p:nvPr/>
        </p:nvPicPr>
        <p:blipFill>
          <a:blip r:embed="rId4"/>
          <a:stretch/>
        </p:blipFill>
        <p:spPr>
          <a:xfrm>
            <a:off x="1724040" y="3026520"/>
            <a:ext cx="1632960" cy="1124640"/>
          </a:xfrm>
          <a:prstGeom prst="rect">
            <a:avLst/>
          </a:prstGeom>
          <a:ln w="0">
            <a:noFill/>
          </a:ln>
        </p:spPr>
      </p:pic>
      <p:pic>
        <p:nvPicPr>
          <p:cNvPr id="529" name="圖片 8"/>
          <p:cNvPicPr/>
          <p:nvPr/>
        </p:nvPicPr>
        <p:blipFill>
          <a:blip r:embed="rId5"/>
          <a:stretch/>
        </p:blipFill>
        <p:spPr>
          <a:xfrm>
            <a:off x="3767040" y="2304000"/>
            <a:ext cx="1897920" cy="2499840"/>
          </a:xfrm>
          <a:prstGeom prst="rect">
            <a:avLst/>
          </a:prstGeom>
          <a:ln w="0">
            <a:noFill/>
          </a:ln>
        </p:spPr>
      </p:pic>
      <p:pic>
        <p:nvPicPr>
          <p:cNvPr id="530" name="圖片 13"/>
          <p:cNvPicPr/>
          <p:nvPr/>
        </p:nvPicPr>
        <p:blipFill>
          <a:blip r:embed="rId6"/>
          <a:stretch/>
        </p:blipFill>
        <p:spPr>
          <a:xfrm>
            <a:off x="6095880" y="2683080"/>
            <a:ext cx="2869200" cy="11008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1" name="Picture 4"/>
          <p:cNvPicPr/>
          <p:nvPr/>
        </p:nvPicPr>
        <p:blipFill>
          <a:blip r:embed="rId2"/>
          <a:stretch/>
        </p:blipFill>
        <p:spPr>
          <a:xfrm>
            <a:off x="6215400" y="3156840"/>
            <a:ext cx="2672640" cy="1134000"/>
          </a:xfrm>
          <a:prstGeom prst="rect">
            <a:avLst/>
          </a:prstGeom>
          <a:ln w="0">
            <a:noFill/>
          </a:ln>
        </p:spPr>
      </p:pic>
      <p:grpSp>
        <p:nvGrpSpPr>
          <p:cNvPr id="532" name="Group 1"/>
          <p:cNvGrpSpPr/>
          <p:nvPr/>
        </p:nvGrpSpPr>
        <p:grpSpPr>
          <a:xfrm>
            <a:off x="3919680" y="2865960"/>
            <a:ext cx="1729080" cy="1742400"/>
            <a:chOff x="3919680" y="2865960"/>
            <a:chExt cx="1729080" cy="1742400"/>
          </a:xfrm>
        </p:grpSpPr>
        <p:pic>
          <p:nvPicPr>
            <p:cNvPr id="533" name="Picture 2"/>
            <p:cNvPicPr/>
            <p:nvPr/>
          </p:nvPicPr>
          <p:blipFill>
            <a:blip r:embed="rId3"/>
            <a:stretch/>
          </p:blipFill>
          <p:spPr>
            <a:xfrm>
              <a:off x="3919680" y="2865960"/>
              <a:ext cx="1729080" cy="1046880"/>
            </a:xfrm>
            <a:prstGeom prst="rect">
              <a:avLst/>
            </a:prstGeom>
            <a:ln w="0">
              <a:noFill/>
            </a:ln>
          </p:spPr>
        </p:pic>
        <p:pic>
          <p:nvPicPr>
            <p:cNvPr id="534" name="Picture 3"/>
            <p:cNvPicPr/>
            <p:nvPr/>
          </p:nvPicPr>
          <p:blipFill>
            <a:blip r:embed="rId4"/>
            <a:stretch/>
          </p:blipFill>
          <p:spPr>
            <a:xfrm>
              <a:off x="3919680" y="3921120"/>
              <a:ext cx="1729080" cy="687240"/>
            </a:xfrm>
            <a:prstGeom prst="rect">
              <a:avLst/>
            </a:prstGeom>
            <a:ln w="0">
              <a:noFill/>
            </a:ln>
          </p:spPr>
        </p:pic>
      </p:grpSp>
      <p:pic>
        <p:nvPicPr>
          <p:cNvPr id="535" name="Picture 10"/>
          <p:cNvPicPr/>
          <p:nvPr/>
        </p:nvPicPr>
        <p:blipFill>
          <a:blip r:embed="rId5"/>
          <a:stretch/>
        </p:blipFill>
        <p:spPr>
          <a:xfrm>
            <a:off x="6458760" y="1920960"/>
            <a:ext cx="2266560" cy="866520"/>
          </a:xfrm>
          <a:prstGeom prst="rect">
            <a:avLst/>
          </a:prstGeom>
          <a:ln w="0">
            <a:noFill/>
          </a:ln>
        </p:spPr>
      </p:pic>
      <p:grpSp>
        <p:nvGrpSpPr>
          <p:cNvPr id="536" name="Group 2"/>
          <p:cNvGrpSpPr/>
          <p:nvPr/>
        </p:nvGrpSpPr>
        <p:grpSpPr>
          <a:xfrm>
            <a:off x="539640" y="555480"/>
            <a:ext cx="8226360" cy="705240"/>
            <a:chOff x="539640" y="555480"/>
            <a:chExt cx="8226360" cy="705240"/>
          </a:xfrm>
        </p:grpSpPr>
        <p:pic>
          <p:nvPicPr>
            <p:cNvPr id="537" name="图片 3"/>
            <p:cNvPicPr/>
            <p:nvPr/>
          </p:nvPicPr>
          <p:blipFill>
            <a:blip r:embed="rId6"/>
            <a:stretch/>
          </p:blipFill>
          <p:spPr>
            <a:xfrm>
              <a:off x="539640" y="555480"/>
              <a:ext cx="683640" cy="705240"/>
            </a:xfrm>
            <a:prstGeom prst="rect">
              <a:avLst/>
            </a:prstGeom>
            <a:ln w="0">
              <a:noFill/>
            </a:ln>
          </p:spPr>
        </p:pic>
        <p:sp>
          <p:nvSpPr>
            <p:cNvPr id="538" name="CustomShape 3"/>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七</a:t>
              </a:r>
              <a:endParaRPr lang="en-US" sz="2400" b="0" strike="noStrike" spc="-1">
                <a:latin typeface="Arial"/>
              </a:endParaRPr>
            </a:p>
          </p:txBody>
        </p:sp>
        <p:sp>
          <p:nvSpPr>
            <p:cNvPr id="539" name="CustomShape 4"/>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擷取</a:t>
              </a:r>
              <a:r>
                <a:rPr lang="zh-TW" sz="2800" b="1" strike="noStrike" spc="-1">
                  <a:solidFill>
                    <a:srgbClr val="0000CC"/>
                  </a:solidFill>
                  <a:latin typeface="Adobe 楷体 Std R"/>
                  <a:ea typeface="Adobe 楷体 Std R"/>
                </a:rPr>
                <a:t>劍靈命理網</a:t>
              </a:r>
              <a:r>
                <a:rPr lang="zh-TW" sz="2800" b="1" strike="noStrike" spc="-1">
                  <a:solidFill>
                    <a:srgbClr val="000000"/>
                  </a:solidFill>
                  <a:latin typeface="Adobe 楷体 Std R"/>
                  <a:ea typeface="Adobe 楷体 Std R"/>
                </a:rPr>
                <a:t>的喜用神上傳</a:t>
              </a:r>
              <a:r>
                <a:rPr lang="en-US" sz="2800" b="1" strike="noStrike" spc="-1">
                  <a:solidFill>
                    <a:srgbClr val="0000CC"/>
                  </a:solidFill>
                  <a:latin typeface="Adobe 楷体 Std R"/>
                  <a:ea typeface="Adobe 楷体 Std R"/>
                </a:rPr>
                <a:t>Firebase</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540" name="Group 5"/>
          <p:cNvGrpSpPr/>
          <p:nvPr/>
        </p:nvGrpSpPr>
        <p:grpSpPr>
          <a:xfrm>
            <a:off x="603720" y="1261080"/>
            <a:ext cx="1625400" cy="467280"/>
            <a:chOff x="603720" y="1261080"/>
            <a:chExt cx="1625400" cy="467280"/>
          </a:xfrm>
        </p:grpSpPr>
        <p:grpSp>
          <p:nvGrpSpPr>
            <p:cNvPr id="541" name="Group 6"/>
            <p:cNvGrpSpPr/>
            <p:nvPr/>
          </p:nvGrpSpPr>
          <p:grpSpPr>
            <a:xfrm>
              <a:off x="603720" y="1300320"/>
              <a:ext cx="411120" cy="428040"/>
              <a:chOff x="603720" y="1300320"/>
              <a:chExt cx="411120" cy="428040"/>
            </a:xfrm>
          </p:grpSpPr>
          <p:pic>
            <p:nvPicPr>
              <p:cNvPr id="542" name="图片 3"/>
              <p:cNvPicPr/>
              <p:nvPr/>
            </p:nvPicPr>
            <p:blipFill>
              <a:blip r:embed="rId6"/>
              <a:stretch/>
            </p:blipFill>
            <p:spPr>
              <a:xfrm>
                <a:off x="603720" y="1305720"/>
                <a:ext cx="411120" cy="422640"/>
              </a:xfrm>
              <a:prstGeom prst="rect">
                <a:avLst/>
              </a:prstGeom>
              <a:ln w="0">
                <a:noFill/>
              </a:ln>
            </p:spPr>
          </p:pic>
          <p:sp>
            <p:nvSpPr>
              <p:cNvPr id="543" name="CustomShape 7"/>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544" name="CustomShape 8"/>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545" name="Group 9"/>
          <p:cNvGrpSpPr/>
          <p:nvPr/>
        </p:nvGrpSpPr>
        <p:grpSpPr>
          <a:xfrm>
            <a:off x="2988000" y="1258200"/>
            <a:ext cx="3177360" cy="467280"/>
            <a:chOff x="2988000" y="1258200"/>
            <a:chExt cx="3177360" cy="467280"/>
          </a:xfrm>
        </p:grpSpPr>
        <p:grpSp>
          <p:nvGrpSpPr>
            <p:cNvPr id="546" name="Group 10"/>
            <p:cNvGrpSpPr/>
            <p:nvPr/>
          </p:nvGrpSpPr>
          <p:grpSpPr>
            <a:xfrm>
              <a:off x="2988000" y="1297080"/>
              <a:ext cx="411120" cy="428400"/>
              <a:chOff x="2988000" y="1297080"/>
              <a:chExt cx="411120" cy="428400"/>
            </a:xfrm>
          </p:grpSpPr>
          <p:pic>
            <p:nvPicPr>
              <p:cNvPr id="547" name="图片 3"/>
              <p:cNvPicPr/>
              <p:nvPr/>
            </p:nvPicPr>
            <p:blipFill>
              <a:blip r:embed="rId6"/>
              <a:stretch/>
            </p:blipFill>
            <p:spPr>
              <a:xfrm>
                <a:off x="2988000" y="1302840"/>
                <a:ext cx="411120" cy="422640"/>
              </a:xfrm>
              <a:prstGeom prst="rect">
                <a:avLst/>
              </a:prstGeom>
              <a:ln w="0">
                <a:noFill/>
              </a:ln>
            </p:spPr>
          </p:pic>
          <p:sp>
            <p:nvSpPr>
              <p:cNvPr id="548" name="CustomShape 11"/>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549" name="CustomShape 12"/>
            <p:cNvSpPr/>
            <p:nvPr/>
          </p:nvSpPr>
          <p:spPr>
            <a:xfrm>
              <a:off x="3393720" y="1258200"/>
              <a:ext cx="277164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喜用神擷取及上傳</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550" name="CustomShape 13"/>
          <p:cNvSpPr/>
          <p:nvPr/>
        </p:nvSpPr>
        <p:spPr>
          <a:xfrm>
            <a:off x="2661480" y="1635480"/>
            <a:ext cx="4097880" cy="1307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生辰</a:t>
            </a:r>
            <a:r>
              <a:rPr lang="en-US" sz="1600" b="0" strike="noStrike" spc="-1">
                <a:solidFill>
                  <a:srgbClr val="000000"/>
                </a:solidFill>
                <a:latin typeface="Adobe 楷体 Std R"/>
                <a:ea typeface="Adobe 楷体 Std R"/>
              </a:rPr>
              <a:t>: 1969/3/3/11/M...</a:t>
            </a:r>
            <a:r>
              <a:rPr lang="zh-TW" sz="1600" b="0" strike="noStrike" spc="-1">
                <a:solidFill>
                  <a:srgbClr val="000000"/>
                </a:solidFill>
                <a:latin typeface="Adobe 楷体 Std R"/>
                <a:ea typeface="Adobe 楷体 Std R"/>
              </a:rPr>
              <a:t>等。</a:t>
            </a:r>
            <a:endParaRPr lang="en-US" sz="1600" b="0" strike="noStrike" spc="-1">
              <a:latin typeface="Arial"/>
            </a:endParaRPr>
          </a:p>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喜用神</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水”</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金”</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等。</a:t>
            </a:r>
            <a:endParaRPr lang="en-US" sz="1600" b="0" strike="noStrike" spc="-1">
              <a:latin typeface="Arial"/>
            </a:endParaRPr>
          </a:p>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資料格式</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年、月、日、時、 </a:t>
            </a:r>
            <a:endParaRPr lang="en-US" sz="1600" b="0" strike="noStrike" spc="-1">
              <a:latin typeface="Arial"/>
            </a:endParaRPr>
          </a:p>
          <a:p>
            <a:pPr>
              <a:lnSpc>
                <a:spcPct val="100000"/>
              </a:lnSpc>
            </a:pP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性別、 喜用神。</a:t>
            </a:r>
            <a:endParaRPr lang="en-US" sz="1600" b="0" strike="noStrike" spc="-1">
              <a:latin typeface="Arial"/>
            </a:endParaRPr>
          </a:p>
          <a:p>
            <a:pPr>
              <a:lnSpc>
                <a:spcPct val="100000"/>
              </a:lnSpc>
            </a:pPr>
            <a:endParaRPr lang="en-US" sz="1600" b="0" strike="noStrike" spc="-1">
              <a:latin typeface="Arial"/>
            </a:endParaRPr>
          </a:p>
        </p:txBody>
      </p:sp>
      <p:sp>
        <p:nvSpPr>
          <p:cNvPr id="551" name="CustomShape 14"/>
          <p:cNvSpPr/>
          <p:nvPr/>
        </p:nvSpPr>
        <p:spPr>
          <a:xfrm>
            <a:off x="6237000" y="188460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sp>
        <p:nvSpPr>
          <p:cNvPr id="552" name="CustomShape 15"/>
          <p:cNvSpPr/>
          <p:nvPr/>
        </p:nvSpPr>
        <p:spPr>
          <a:xfrm>
            <a:off x="4453560" y="3243960"/>
            <a:ext cx="1195200" cy="13640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53" name="CustomShape 16"/>
          <p:cNvSpPr/>
          <p:nvPr/>
        </p:nvSpPr>
        <p:spPr>
          <a:xfrm>
            <a:off x="3499560" y="2737800"/>
            <a:ext cx="10980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FF0000"/>
                </a:solidFill>
                <a:latin typeface="Adobe 楷体 Std R"/>
                <a:ea typeface="Adobe 楷体 Std R"/>
              </a:rPr>
              <a:t>c</a:t>
            </a:r>
            <a:endParaRPr lang="en-US" sz="1200" b="0" strike="noStrike" spc="-1">
              <a:latin typeface="Arial"/>
            </a:endParaRPr>
          </a:p>
        </p:txBody>
      </p:sp>
      <p:sp>
        <p:nvSpPr>
          <p:cNvPr id="554" name="CustomShape 17"/>
          <p:cNvSpPr/>
          <p:nvPr/>
        </p:nvSpPr>
        <p:spPr>
          <a:xfrm>
            <a:off x="689400" y="1717200"/>
            <a:ext cx="2330640" cy="1793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依信箱為主鍵使用</a:t>
            </a:r>
            <a:r>
              <a:rPr lang="zh-TW" sz="1600" b="0" strike="noStrike" spc="-1">
                <a:solidFill>
                  <a:srgbClr val="0000CC"/>
                </a:solidFill>
                <a:latin typeface="Adobe 楷体 Std R"/>
                <a:ea typeface="Adobe 楷体 Std R"/>
              </a:rPr>
              <a:t>靜態網頁</a:t>
            </a:r>
            <a:r>
              <a:rPr lang="zh-TW" sz="1600" b="0" strike="noStrike" spc="-1">
                <a:solidFill>
                  <a:srgbClr val="000000"/>
                </a:solidFill>
                <a:latin typeface="Adobe 楷体 Std R"/>
                <a:ea typeface="Adobe 楷体 Std R"/>
              </a:rPr>
              <a:t>爬蟲並搭配使用者資料</a:t>
            </a:r>
            <a:r>
              <a:rPr lang="zh-TW" sz="1600" b="0" strike="noStrike" spc="-1">
                <a:solidFill>
                  <a:srgbClr val="0000CC"/>
                </a:solidFill>
                <a:latin typeface="Adobe 楷体 Std R"/>
                <a:ea typeface="Adobe 楷体 Std R"/>
              </a:rPr>
              <a:t>依</a:t>
            </a:r>
            <a:r>
              <a:rPr lang="en-US" sz="1600" b="0" strike="noStrike" spc="-1">
                <a:solidFill>
                  <a:srgbClr val="0000CC"/>
                </a:solidFill>
                <a:latin typeface="Adobe 楷体 Std R"/>
                <a:ea typeface="Adobe 楷体 Std R"/>
              </a:rPr>
              <a:t>”年/</a:t>
            </a:r>
            <a:r>
              <a:rPr lang="zh-TW" sz="1600" b="0" strike="noStrike" spc="-1">
                <a:solidFill>
                  <a:srgbClr val="0000CC"/>
                </a:solidFill>
                <a:latin typeface="Adobe 楷体 Std R"/>
                <a:ea typeface="Adobe 楷体 Std R"/>
              </a:rPr>
              <a:t>月</a:t>
            </a:r>
            <a:r>
              <a:rPr lang="en-US" sz="1600" b="0" strike="noStrike" spc="-1">
                <a:solidFill>
                  <a:srgbClr val="0000CC"/>
                </a:solidFill>
                <a:latin typeface="Adobe 楷体 Std R"/>
                <a:ea typeface="Adobe 楷体 Std R"/>
              </a:rPr>
              <a:t>/</a:t>
            </a:r>
            <a:r>
              <a:rPr lang="zh-TW" sz="1600" b="0" strike="noStrike" spc="-1">
                <a:solidFill>
                  <a:srgbClr val="0000CC"/>
                </a:solidFill>
                <a:latin typeface="Adobe 楷体 Std R"/>
                <a:ea typeface="Adobe 楷体 Std R"/>
              </a:rPr>
              <a:t>日</a:t>
            </a:r>
            <a:r>
              <a:rPr lang="en-US" sz="1600" b="0" strike="noStrike" spc="-1">
                <a:solidFill>
                  <a:srgbClr val="0000CC"/>
                </a:solidFill>
                <a:latin typeface="Adobe 楷体 Std R"/>
                <a:ea typeface="Adobe 楷体 Std R"/>
              </a:rPr>
              <a:t>/</a:t>
            </a:r>
            <a:r>
              <a:rPr lang="zh-TW" sz="1600" b="0" strike="noStrike" spc="-1">
                <a:solidFill>
                  <a:srgbClr val="0000CC"/>
                </a:solidFill>
                <a:latin typeface="Adobe 楷体 Std R"/>
                <a:ea typeface="Adobe 楷体 Std R"/>
              </a:rPr>
              <a:t>時</a:t>
            </a:r>
            <a:r>
              <a:rPr lang="en-US" sz="1600" b="0" strike="noStrike" spc="-1">
                <a:solidFill>
                  <a:srgbClr val="0000CC"/>
                </a:solidFill>
                <a:latin typeface="Adobe 楷体 Std R"/>
                <a:ea typeface="Adobe 楷体 Std R"/>
              </a:rPr>
              <a:t>/</a:t>
            </a:r>
            <a:r>
              <a:rPr lang="zh-TW" sz="1600" b="0" strike="noStrike" spc="-1">
                <a:solidFill>
                  <a:srgbClr val="0000CC"/>
                </a:solidFill>
                <a:latin typeface="Adobe 楷体 Std R"/>
                <a:ea typeface="Adobe 楷体 Std R"/>
              </a:rPr>
              <a:t>性別”</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匯入劍靈網並擷取喜用神資料後上傳並至</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雲端資料庫。</a:t>
            </a:r>
            <a:endParaRPr lang="en-US" sz="1600" b="0" strike="noStrike" spc="-1">
              <a:latin typeface="Arial"/>
            </a:endParaRPr>
          </a:p>
        </p:txBody>
      </p:sp>
      <p:sp>
        <p:nvSpPr>
          <p:cNvPr id="555" name="CustomShape 18"/>
          <p:cNvSpPr/>
          <p:nvPr/>
        </p:nvSpPr>
        <p:spPr>
          <a:xfrm>
            <a:off x="6458760" y="1925280"/>
            <a:ext cx="2266560" cy="8618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56" name="CustomShape 19"/>
          <p:cNvSpPr/>
          <p:nvPr/>
        </p:nvSpPr>
        <p:spPr>
          <a:xfrm>
            <a:off x="7533360" y="379584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557" name="CustomShape 20"/>
          <p:cNvSpPr/>
          <p:nvPr/>
        </p:nvSpPr>
        <p:spPr>
          <a:xfrm>
            <a:off x="7482240" y="1637280"/>
            <a:ext cx="90000" cy="213840"/>
          </a:xfrm>
          <a:prstGeom prst="upDown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558" name="CustomShape 21"/>
          <p:cNvSpPr/>
          <p:nvPr/>
        </p:nvSpPr>
        <p:spPr>
          <a:xfrm>
            <a:off x="131400" y="3175200"/>
            <a:ext cx="1170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靜態網頁爬蟲</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559" name="CustomShape 22"/>
          <p:cNvSpPr/>
          <p:nvPr/>
        </p:nvSpPr>
        <p:spPr>
          <a:xfrm>
            <a:off x="1914120" y="3231000"/>
            <a:ext cx="10483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上傳</a:t>
            </a:r>
            <a:r>
              <a:rPr lang="en-US" sz="1200" b="0" strike="noStrike" spc="-1">
                <a:solidFill>
                  <a:srgbClr val="0000CC"/>
                </a:solidFill>
                <a:latin typeface="Adobe 楷体 Std R"/>
                <a:ea typeface="Adobe 楷体 Std R"/>
              </a:rPr>
              <a:t>Firebase:</a:t>
            </a:r>
            <a:endParaRPr lang="en-US" sz="1200" b="0" strike="noStrike" spc="-1">
              <a:latin typeface="Arial"/>
            </a:endParaRPr>
          </a:p>
        </p:txBody>
      </p:sp>
      <p:sp>
        <p:nvSpPr>
          <p:cNvPr id="560" name="CustomShape 23"/>
          <p:cNvSpPr/>
          <p:nvPr/>
        </p:nvSpPr>
        <p:spPr>
          <a:xfrm>
            <a:off x="7639920" y="4073040"/>
            <a:ext cx="648000" cy="18900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561" name="Picture 2"/>
          <p:cNvPicPr/>
          <p:nvPr/>
        </p:nvPicPr>
        <p:blipFill>
          <a:blip r:embed="rId7"/>
          <a:stretch/>
        </p:blipFill>
        <p:spPr>
          <a:xfrm>
            <a:off x="6513840" y="1085400"/>
            <a:ext cx="2085480" cy="504360"/>
          </a:xfrm>
          <a:prstGeom prst="rect">
            <a:avLst/>
          </a:prstGeom>
          <a:ln w="0">
            <a:noFill/>
          </a:ln>
        </p:spPr>
      </p:pic>
      <p:grpSp>
        <p:nvGrpSpPr>
          <p:cNvPr id="562" name="Group 24"/>
          <p:cNvGrpSpPr/>
          <p:nvPr/>
        </p:nvGrpSpPr>
        <p:grpSpPr>
          <a:xfrm>
            <a:off x="159840" y="3396960"/>
            <a:ext cx="1566000" cy="1550880"/>
            <a:chOff x="159840" y="3396960"/>
            <a:chExt cx="1566000" cy="1550880"/>
          </a:xfrm>
        </p:grpSpPr>
        <p:pic>
          <p:nvPicPr>
            <p:cNvPr id="563" name="Picture 5"/>
            <p:cNvPicPr/>
            <p:nvPr/>
          </p:nvPicPr>
          <p:blipFill>
            <a:blip r:embed="rId8"/>
            <a:stretch/>
          </p:blipFill>
          <p:spPr>
            <a:xfrm>
              <a:off x="278640" y="3695760"/>
              <a:ext cx="1447200" cy="1252080"/>
            </a:xfrm>
            <a:prstGeom prst="rect">
              <a:avLst/>
            </a:prstGeom>
            <a:ln w="0">
              <a:noFill/>
            </a:ln>
          </p:spPr>
        </p:pic>
        <p:pic>
          <p:nvPicPr>
            <p:cNvPr id="564" name="Picture 4"/>
            <p:cNvPicPr/>
            <p:nvPr/>
          </p:nvPicPr>
          <p:blipFill>
            <a:blip r:embed="rId9"/>
            <a:stretch/>
          </p:blipFill>
          <p:spPr>
            <a:xfrm>
              <a:off x="159840" y="3396960"/>
              <a:ext cx="1440000" cy="1266480"/>
            </a:xfrm>
            <a:prstGeom prst="rect">
              <a:avLst/>
            </a:prstGeom>
            <a:ln w="0">
              <a:noFill/>
            </a:ln>
          </p:spPr>
        </p:pic>
      </p:grpSp>
      <p:sp>
        <p:nvSpPr>
          <p:cNvPr id="565" name="CustomShape 25"/>
          <p:cNvSpPr/>
          <p:nvPr/>
        </p:nvSpPr>
        <p:spPr>
          <a:xfrm>
            <a:off x="7482240" y="2915280"/>
            <a:ext cx="139680" cy="188640"/>
          </a:xfrm>
          <a:prstGeom prst="down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566" name="CustomShape 26"/>
          <p:cNvSpPr/>
          <p:nvPr/>
        </p:nvSpPr>
        <p:spPr>
          <a:xfrm rot="10800000">
            <a:off x="5796360" y="3724200"/>
            <a:ext cx="287640" cy="13824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grpSp>
        <p:nvGrpSpPr>
          <p:cNvPr id="567" name="Group 27"/>
          <p:cNvGrpSpPr/>
          <p:nvPr/>
        </p:nvGrpSpPr>
        <p:grpSpPr>
          <a:xfrm>
            <a:off x="1953000" y="3488760"/>
            <a:ext cx="1758240" cy="1296000"/>
            <a:chOff x="1953000" y="3488760"/>
            <a:chExt cx="1758240" cy="1296000"/>
          </a:xfrm>
        </p:grpSpPr>
        <p:pic>
          <p:nvPicPr>
            <p:cNvPr id="568" name="Picture 7"/>
            <p:cNvPicPr/>
            <p:nvPr/>
          </p:nvPicPr>
          <p:blipFill>
            <a:blip r:embed="rId10"/>
            <a:stretch/>
          </p:blipFill>
          <p:spPr>
            <a:xfrm>
              <a:off x="2264040" y="4011480"/>
              <a:ext cx="1447200" cy="773280"/>
            </a:xfrm>
            <a:prstGeom prst="rect">
              <a:avLst/>
            </a:prstGeom>
            <a:ln w="0">
              <a:noFill/>
            </a:ln>
          </p:spPr>
        </p:pic>
        <p:pic>
          <p:nvPicPr>
            <p:cNvPr id="569" name="Picture 5"/>
            <p:cNvPicPr/>
            <p:nvPr/>
          </p:nvPicPr>
          <p:blipFill>
            <a:blip r:embed="rId11"/>
            <a:stretch/>
          </p:blipFill>
          <p:spPr>
            <a:xfrm>
              <a:off x="1953000" y="3488760"/>
              <a:ext cx="1433160" cy="837360"/>
            </a:xfrm>
            <a:prstGeom prst="rect">
              <a:avLst/>
            </a:prstGeom>
            <a:ln w="0">
              <a:noFill/>
            </a:ln>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圖片 29"/>
          <p:cNvPicPr/>
          <p:nvPr/>
        </p:nvPicPr>
        <p:blipFill>
          <a:blip r:embed="rId2"/>
          <a:stretch/>
        </p:blipFill>
        <p:spPr>
          <a:xfrm>
            <a:off x="4053600" y="2737080"/>
            <a:ext cx="2343240" cy="748080"/>
          </a:xfrm>
          <a:prstGeom prst="rect">
            <a:avLst/>
          </a:prstGeom>
          <a:ln w="0">
            <a:noFill/>
          </a:ln>
        </p:spPr>
      </p:pic>
      <p:grpSp>
        <p:nvGrpSpPr>
          <p:cNvPr id="571" name="Group 1"/>
          <p:cNvGrpSpPr/>
          <p:nvPr/>
        </p:nvGrpSpPr>
        <p:grpSpPr>
          <a:xfrm>
            <a:off x="539640" y="555480"/>
            <a:ext cx="8226360" cy="705240"/>
            <a:chOff x="539640" y="555480"/>
            <a:chExt cx="8226360" cy="705240"/>
          </a:xfrm>
        </p:grpSpPr>
        <p:pic>
          <p:nvPicPr>
            <p:cNvPr id="572" name="图片 3"/>
            <p:cNvPicPr/>
            <p:nvPr/>
          </p:nvPicPr>
          <p:blipFill>
            <a:blip r:embed="rId3"/>
            <a:stretch/>
          </p:blipFill>
          <p:spPr>
            <a:xfrm>
              <a:off x="539640" y="555480"/>
              <a:ext cx="683640" cy="705240"/>
            </a:xfrm>
            <a:prstGeom prst="rect">
              <a:avLst/>
            </a:prstGeom>
            <a:ln w="0">
              <a:noFill/>
            </a:ln>
          </p:spPr>
        </p:pic>
        <p:sp>
          <p:nvSpPr>
            <p:cNvPr id="573"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八</a:t>
              </a:r>
              <a:endParaRPr lang="en-US" sz="2400" b="0" strike="noStrike" spc="-1">
                <a:latin typeface="Arial"/>
              </a:endParaRPr>
            </a:p>
          </p:txBody>
        </p:sp>
        <p:sp>
          <p:nvSpPr>
            <p:cNvPr id="574" name="CustomShape 3"/>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使用者透過</a:t>
              </a:r>
              <a:r>
                <a:rPr lang="en-US" sz="2800" b="1" strike="noStrike" spc="-1">
                  <a:solidFill>
                    <a:srgbClr val="0000CC"/>
                  </a:solidFill>
                  <a:latin typeface="Adobe 楷体 Std R"/>
                  <a:ea typeface="Adobe 楷体 Std R"/>
                </a:rPr>
                <a:t>Firebase</a:t>
              </a:r>
              <a:r>
                <a:rPr lang="zh-TW" sz="2800" b="1" strike="noStrike" spc="-1">
                  <a:solidFill>
                    <a:srgbClr val="000000"/>
                  </a:solidFill>
                  <a:latin typeface="Adobe 楷体 Std R"/>
                  <a:ea typeface="Adobe 楷体 Std R"/>
                </a:rPr>
                <a:t>登入及修改密碼資料</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575" name="Group 4"/>
          <p:cNvGrpSpPr/>
          <p:nvPr/>
        </p:nvGrpSpPr>
        <p:grpSpPr>
          <a:xfrm>
            <a:off x="603720" y="1261080"/>
            <a:ext cx="1625400" cy="467280"/>
            <a:chOff x="603720" y="1261080"/>
            <a:chExt cx="1625400" cy="467280"/>
          </a:xfrm>
        </p:grpSpPr>
        <p:grpSp>
          <p:nvGrpSpPr>
            <p:cNvPr id="576" name="Group 5"/>
            <p:cNvGrpSpPr/>
            <p:nvPr/>
          </p:nvGrpSpPr>
          <p:grpSpPr>
            <a:xfrm>
              <a:off x="603720" y="1300320"/>
              <a:ext cx="411120" cy="428040"/>
              <a:chOff x="603720" y="1300320"/>
              <a:chExt cx="411120" cy="428040"/>
            </a:xfrm>
          </p:grpSpPr>
          <p:pic>
            <p:nvPicPr>
              <p:cNvPr id="577" name="图片 3"/>
              <p:cNvPicPr/>
              <p:nvPr/>
            </p:nvPicPr>
            <p:blipFill>
              <a:blip r:embed="rId3"/>
              <a:stretch/>
            </p:blipFill>
            <p:spPr>
              <a:xfrm>
                <a:off x="603720" y="1305720"/>
                <a:ext cx="411120" cy="422640"/>
              </a:xfrm>
              <a:prstGeom prst="rect">
                <a:avLst/>
              </a:prstGeom>
              <a:ln w="0">
                <a:noFill/>
              </a:ln>
            </p:spPr>
          </p:pic>
          <p:sp>
            <p:nvSpPr>
              <p:cNvPr id="578"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579"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580" name="Group 8"/>
          <p:cNvGrpSpPr/>
          <p:nvPr/>
        </p:nvGrpSpPr>
        <p:grpSpPr>
          <a:xfrm>
            <a:off x="2988000" y="1258200"/>
            <a:ext cx="2245680" cy="467280"/>
            <a:chOff x="2988000" y="1258200"/>
            <a:chExt cx="2245680" cy="467280"/>
          </a:xfrm>
        </p:grpSpPr>
        <p:grpSp>
          <p:nvGrpSpPr>
            <p:cNvPr id="581" name="Group 9"/>
            <p:cNvGrpSpPr/>
            <p:nvPr/>
          </p:nvGrpSpPr>
          <p:grpSpPr>
            <a:xfrm>
              <a:off x="2988000" y="1297080"/>
              <a:ext cx="411120" cy="428400"/>
              <a:chOff x="2988000" y="1297080"/>
              <a:chExt cx="411120" cy="428400"/>
            </a:xfrm>
          </p:grpSpPr>
          <p:pic>
            <p:nvPicPr>
              <p:cNvPr id="582" name="图片 3"/>
              <p:cNvPicPr/>
              <p:nvPr/>
            </p:nvPicPr>
            <p:blipFill>
              <a:blip r:embed="rId3"/>
              <a:stretch/>
            </p:blipFill>
            <p:spPr>
              <a:xfrm>
                <a:off x="2988000" y="1302840"/>
                <a:ext cx="411120" cy="422640"/>
              </a:xfrm>
              <a:prstGeom prst="rect">
                <a:avLst/>
              </a:prstGeom>
              <a:ln w="0">
                <a:noFill/>
              </a:ln>
            </p:spPr>
          </p:pic>
          <p:sp>
            <p:nvSpPr>
              <p:cNvPr id="583"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584" name="CustomShape 11"/>
            <p:cNvSpPr/>
            <p:nvPr/>
          </p:nvSpPr>
          <p:spPr>
            <a:xfrm>
              <a:off x="3377880" y="1258200"/>
              <a:ext cx="185580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比對及渲染</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585" name="CustomShape 12"/>
          <p:cNvSpPr/>
          <p:nvPr/>
        </p:nvSpPr>
        <p:spPr>
          <a:xfrm>
            <a:off x="2977920" y="1635480"/>
            <a:ext cx="6288120" cy="577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確認規則</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限年滿六個月</a:t>
            </a:r>
            <a:r>
              <a:rPr lang="en-US" sz="1600" b="0" strike="noStrike" spc="-1">
                <a:solidFill>
                  <a:srgbClr val="000000"/>
                </a:solidFill>
                <a:latin typeface="Adobe 楷体 Std R"/>
                <a:ea typeface="Adobe 楷体 Std R"/>
              </a:rPr>
              <a:t>-54</a:t>
            </a:r>
            <a:r>
              <a:rPr lang="zh-TW" sz="1600" b="0" strike="noStrike" spc="-1">
                <a:solidFill>
                  <a:srgbClr val="000000"/>
                </a:solidFill>
                <a:latin typeface="Adobe 楷体 Std R"/>
                <a:ea typeface="Adobe 楷体 Std R"/>
              </a:rPr>
              <a:t>歲使用</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非區間範圍可能查無資料。</a:t>
            </a:r>
            <a:endParaRPr lang="en-US" sz="1600" b="0" strike="noStrike" spc="-1">
              <a:latin typeface="Arial"/>
            </a:endParaRPr>
          </a:p>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使用者登入</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信箱、 密碼。</a:t>
            </a:r>
            <a:endParaRPr lang="en-US" sz="1600" b="0" strike="noStrike" spc="-1">
              <a:latin typeface="Arial"/>
            </a:endParaRPr>
          </a:p>
        </p:txBody>
      </p:sp>
      <p:sp>
        <p:nvSpPr>
          <p:cNvPr id="586" name="CustomShape 13"/>
          <p:cNvSpPr/>
          <p:nvPr/>
        </p:nvSpPr>
        <p:spPr>
          <a:xfrm>
            <a:off x="6891120" y="226944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587" name="CustomShape 14"/>
          <p:cNvSpPr/>
          <p:nvPr/>
        </p:nvSpPr>
        <p:spPr>
          <a:xfrm>
            <a:off x="689400" y="1717200"/>
            <a:ext cx="2330640" cy="820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透過首頁先讓使用者確認規則</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再透過</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設計讓使用者登入。</a:t>
            </a:r>
            <a:endParaRPr lang="en-US" sz="1600" b="0" strike="noStrike" spc="-1">
              <a:latin typeface="Arial"/>
            </a:endParaRPr>
          </a:p>
        </p:txBody>
      </p:sp>
      <p:sp>
        <p:nvSpPr>
          <p:cNvPr id="588" name="CustomShape 15"/>
          <p:cNvSpPr/>
          <p:nvPr/>
        </p:nvSpPr>
        <p:spPr>
          <a:xfrm>
            <a:off x="6863400" y="2557080"/>
            <a:ext cx="1918800" cy="174600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89" name="CustomShape 16"/>
          <p:cNvSpPr/>
          <p:nvPr/>
        </p:nvSpPr>
        <p:spPr>
          <a:xfrm>
            <a:off x="4070520" y="240876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sp>
        <p:nvSpPr>
          <p:cNvPr id="590" name="CustomShape 17"/>
          <p:cNvSpPr/>
          <p:nvPr/>
        </p:nvSpPr>
        <p:spPr>
          <a:xfrm>
            <a:off x="2128320" y="2598480"/>
            <a:ext cx="5605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登入</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591" name="CustomShape 18"/>
          <p:cNvSpPr/>
          <p:nvPr/>
        </p:nvSpPr>
        <p:spPr>
          <a:xfrm>
            <a:off x="4053600" y="2737080"/>
            <a:ext cx="2343240" cy="76860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592" name="圖片 2"/>
          <p:cNvPicPr/>
          <p:nvPr/>
        </p:nvPicPr>
        <p:blipFill>
          <a:blip r:embed="rId4"/>
          <a:stretch/>
        </p:blipFill>
        <p:spPr>
          <a:xfrm>
            <a:off x="1968480" y="2878560"/>
            <a:ext cx="1663560" cy="914400"/>
          </a:xfrm>
          <a:prstGeom prst="rect">
            <a:avLst/>
          </a:prstGeom>
          <a:ln w="0">
            <a:noFill/>
          </a:ln>
        </p:spPr>
      </p:pic>
      <p:pic>
        <p:nvPicPr>
          <p:cNvPr id="593" name="圖片 6"/>
          <p:cNvPicPr/>
          <p:nvPr/>
        </p:nvPicPr>
        <p:blipFill>
          <a:blip r:embed="rId5"/>
          <a:stretch/>
        </p:blipFill>
        <p:spPr>
          <a:xfrm>
            <a:off x="6882120" y="2575080"/>
            <a:ext cx="1883520" cy="1716120"/>
          </a:xfrm>
          <a:prstGeom prst="rect">
            <a:avLst/>
          </a:prstGeom>
          <a:ln w="0">
            <a:noFill/>
          </a:ln>
        </p:spPr>
      </p:pic>
      <p:sp>
        <p:nvSpPr>
          <p:cNvPr id="594" name="CustomShape 19"/>
          <p:cNvSpPr/>
          <p:nvPr/>
        </p:nvSpPr>
        <p:spPr>
          <a:xfrm>
            <a:off x="32040" y="2696040"/>
            <a:ext cx="8650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確認規則</a:t>
            </a:r>
            <a:r>
              <a:rPr lang="en-US" sz="1200" b="0" strike="noStrike" spc="-1">
                <a:solidFill>
                  <a:srgbClr val="0000CC"/>
                </a:solidFill>
                <a:latin typeface="Adobe 楷体 Std R"/>
                <a:ea typeface="Adobe 楷体 Std R"/>
              </a:rPr>
              <a:t>:</a:t>
            </a:r>
            <a:endParaRPr lang="en-US" sz="1200" b="0" strike="noStrike" spc="-1">
              <a:latin typeface="Arial"/>
            </a:endParaRPr>
          </a:p>
        </p:txBody>
      </p:sp>
      <p:grpSp>
        <p:nvGrpSpPr>
          <p:cNvPr id="595" name="Group 20"/>
          <p:cNvGrpSpPr/>
          <p:nvPr/>
        </p:nvGrpSpPr>
        <p:grpSpPr>
          <a:xfrm>
            <a:off x="114480" y="2975760"/>
            <a:ext cx="1756800" cy="817200"/>
            <a:chOff x="114480" y="2975760"/>
            <a:chExt cx="1756800" cy="817200"/>
          </a:xfrm>
        </p:grpSpPr>
        <p:pic>
          <p:nvPicPr>
            <p:cNvPr id="596" name="Picture 3"/>
            <p:cNvPicPr/>
            <p:nvPr/>
          </p:nvPicPr>
          <p:blipFill>
            <a:blip r:embed="rId6"/>
            <a:stretch/>
          </p:blipFill>
          <p:spPr>
            <a:xfrm>
              <a:off x="234720" y="3433320"/>
              <a:ext cx="1636560" cy="359640"/>
            </a:xfrm>
            <a:prstGeom prst="rect">
              <a:avLst/>
            </a:prstGeom>
            <a:ln w="0">
              <a:noFill/>
            </a:ln>
          </p:spPr>
        </p:pic>
        <p:pic>
          <p:nvPicPr>
            <p:cNvPr id="597" name="Picture 2"/>
            <p:cNvPicPr/>
            <p:nvPr/>
          </p:nvPicPr>
          <p:blipFill>
            <a:blip r:embed="rId7"/>
            <a:stretch/>
          </p:blipFill>
          <p:spPr>
            <a:xfrm>
              <a:off x="114480" y="2975760"/>
              <a:ext cx="1631880" cy="555480"/>
            </a:xfrm>
            <a:prstGeom prst="rect">
              <a:avLst/>
            </a:prstGeom>
            <a:ln w="0">
              <a:noFill/>
            </a:ln>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8" name="圖片 32"/>
          <p:cNvPicPr/>
          <p:nvPr/>
        </p:nvPicPr>
        <p:blipFill>
          <a:blip r:embed="rId2"/>
          <a:stretch/>
        </p:blipFill>
        <p:spPr>
          <a:xfrm>
            <a:off x="3447000" y="2405520"/>
            <a:ext cx="2660400" cy="1965960"/>
          </a:xfrm>
          <a:prstGeom prst="rect">
            <a:avLst/>
          </a:prstGeom>
          <a:ln w="0">
            <a:noFill/>
          </a:ln>
        </p:spPr>
      </p:pic>
      <p:grpSp>
        <p:nvGrpSpPr>
          <p:cNvPr id="599" name="Group 1"/>
          <p:cNvGrpSpPr/>
          <p:nvPr/>
        </p:nvGrpSpPr>
        <p:grpSpPr>
          <a:xfrm>
            <a:off x="539640" y="555480"/>
            <a:ext cx="8226360" cy="705240"/>
            <a:chOff x="539640" y="555480"/>
            <a:chExt cx="8226360" cy="705240"/>
          </a:xfrm>
        </p:grpSpPr>
        <p:pic>
          <p:nvPicPr>
            <p:cNvPr id="600" name="图片 3"/>
            <p:cNvPicPr/>
            <p:nvPr/>
          </p:nvPicPr>
          <p:blipFill>
            <a:blip r:embed="rId3"/>
            <a:stretch/>
          </p:blipFill>
          <p:spPr>
            <a:xfrm>
              <a:off x="539640" y="555480"/>
              <a:ext cx="683640" cy="705240"/>
            </a:xfrm>
            <a:prstGeom prst="rect">
              <a:avLst/>
            </a:prstGeom>
            <a:ln w="0">
              <a:noFill/>
            </a:ln>
          </p:spPr>
        </p:pic>
        <p:sp>
          <p:nvSpPr>
            <p:cNvPr id="601"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九</a:t>
              </a:r>
              <a:endParaRPr lang="en-US" sz="2400" b="0" strike="noStrike" spc="-1">
                <a:latin typeface="Arial"/>
              </a:endParaRPr>
            </a:p>
          </p:txBody>
        </p:sp>
        <p:sp>
          <p:nvSpPr>
            <p:cNvPr id="602" name="CustomShape 3"/>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擷取</a:t>
              </a:r>
              <a:r>
                <a:rPr lang="zh-TW" sz="2800" b="1" strike="noStrike" spc="-1">
                  <a:solidFill>
                    <a:srgbClr val="0000CC"/>
                  </a:solidFill>
                  <a:latin typeface="Adobe 楷体 Std R"/>
                  <a:ea typeface="Adobe 楷体 Std R"/>
                </a:rPr>
                <a:t>劍靈命理網</a:t>
              </a:r>
              <a:r>
                <a:rPr lang="zh-TW" sz="2800" b="1" strike="noStrike" spc="-1">
                  <a:solidFill>
                    <a:srgbClr val="000000"/>
                  </a:solidFill>
                  <a:latin typeface="Adobe 楷体 Std R"/>
                  <a:ea typeface="Adobe 楷体 Std R"/>
                </a:rPr>
                <a:t>資料渲染網頁</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603" name="Group 4"/>
          <p:cNvGrpSpPr/>
          <p:nvPr/>
        </p:nvGrpSpPr>
        <p:grpSpPr>
          <a:xfrm>
            <a:off x="603720" y="1261080"/>
            <a:ext cx="1625400" cy="467280"/>
            <a:chOff x="603720" y="1261080"/>
            <a:chExt cx="1625400" cy="467280"/>
          </a:xfrm>
        </p:grpSpPr>
        <p:grpSp>
          <p:nvGrpSpPr>
            <p:cNvPr id="604" name="Group 5"/>
            <p:cNvGrpSpPr/>
            <p:nvPr/>
          </p:nvGrpSpPr>
          <p:grpSpPr>
            <a:xfrm>
              <a:off x="603720" y="1300320"/>
              <a:ext cx="411120" cy="428040"/>
              <a:chOff x="603720" y="1300320"/>
              <a:chExt cx="411120" cy="428040"/>
            </a:xfrm>
          </p:grpSpPr>
          <p:pic>
            <p:nvPicPr>
              <p:cNvPr id="605" name="图片 3"/>
              <p:cNvPicPr/>
              <p:nvPr/>
            </p:nvPicPr>
            <p:blipFill>
              <a:blip r:embed="rId3"/>
              <a:stretch/>
            </p:blipFill>
            <p:spPr>
              <a:xfrm>
                <a:off x="603720" y="1305720"/>
                <a:ext cx="411120" cy="422640"/>
              </a:xfrm>
              <a:prstGeom prst="rect">
                <a:avLst/>
              </a:prstGeom>
              <a:ln w="0">
                <a:noFill/>
              </a:ln>
            </p:spPr>
          </p:pic>
          <p:sp>
            <p:nvSpPr>
              <p:cNvPr id="606"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607"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608" name="Group 8"/>
          <p:cNvGrpSpPr/>
          <p:nvPr/>
        </p:nvGrpSpPr>
        <p:grpSpPr>
          <a:xfrm>
            <a:off x="2988000" y="1258200"/>
            <a:ext cx="2867040" cy="467280"/>
            <a:chOff x="2988000" y="1258200"/>
            <a:chExt cx="2867040" cy="467280"/>
          </a:xfrm>
        </p:grpSpPr>
        <p:grpSp>
          <p:nvGrpSpPr>
            <p:cNvPr id="609" name="Group 9"/>
            <p:cNvGrpSpPr/>
            <p:nvPr/>
          </p:nvGrpSpPr>
          <p:grpSpPr>
            <a:xfrm>
              <a:off x="2988000" y="1297080"/>
              <a:ext cx="411120" cy="428400"/>
              <a:chOff x="2988000" y="1297080"/>
              <a:chExt cx="411120" cy="428400"/>
            </a:xfrm>
          </p:grpSpPr>
          <p:pic>
            <p:nvPicPr>
              <p:cNvPr id="610" name="图片 3"/>
              <p:cNvPicPr/>
              <p:nvPr/>
            </p:nvPicPr>
            <p:blipFill>
              <a:blip r:embed="rId3"/>
              <a:stretch/>
            </p:blipFill>
            <p:spPr>
              <a:xfrm>
                <a:off x="2988000" y="1302840"/>
                <a:ext cx="411120" cy="422640"/>
              </a:xfrm>
              <a:prstGeom prst="rect">
                <a:avLst/>
              </a:prstGeom>
              <a:ln w="0">
                <a:noFill/>
              </a:ln>
            </p:spPr>
          </p:pic>
          <p:sp>
            <p:nvSpPr>
              <p:cNvPr id="611"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612" name="CustomShape 11"/>
            <p:cNvSpPr/>
            <p:nvPr/>
          </p:nvSpPr>
          <p:spPr>
            <a:xfrm>
              <a:off x="3387960" y="1258200"/>
              <a:ext cx="24670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網版擷取及渲染</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613" name="CustomShape 12"/>
          <p:cNvSpPr/>
          <p:nvPr/>
        </p:nvSpPr>
        <p:spPr>
          <a:xfrm>
            <a:off x="2977560" y="1635480"/>
            <a:ext cx="3600360" cy="577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八字網版</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生辰八字、大運</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等。</a:t>
            </a:r>
            <a:endParaRPr lang="en-US" sz="1600" b="0" strike="noStrike" spc="-1">
              <a:latin typeface="Arial"/>
            </a:endParaRPr>
          </a:p>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命盤分析網版</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含喜用神</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等。</a:t>
            </a:r>
            <a:endParaRPr lang="en-US" sz="1600" b="0" strike="noStrike" spc="-1">
              <a:latin typeface="Arial"/>
            </a:endParaRPr>
          </a:p>
        </p:txBody>
      </p:sp>
      <p:sp>
        <p:nvSpPr>
          <p:cNvPr id="614" name="CustomShape 13"/>
          <p:cNvSpPr/>
          <p:nvPr/>
        </p:nvSpPr>
        <p:spPr>
          <a:xfrm>
            <a:off x="7766280" y="218952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615" name="CustomShape 14"/>
          <p:cNvSpPr/>
          <p:nvPr/>
        </p:nvSpPr>
        <p:spPr>
          <a:xfrm>
            <a:off x="689400" y="1717200"/>
            <a:ext cx="2330640" cy="1550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依</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雲端資料庫傳送使用者資料</a:t>
            </a:r>
            <a:r>
              <a:rPr lang="zh-TW" sz="1600" b="0" strike="noStrike" spc="-1">
                <a:solidFill>
                  <a:srgbClr val="0000CC"/>
                </a:solidFill>
                <a:latin typeface="Adobe 楷体 Std R"/>
                <a:ea typeface="Adobe 楷体 Std R"/>
              </a:rPr>
              <a:t>依”年</a:t>
            </a:r>
            <a:r>
              <a:rPr lang="en-US" sz="1600" b="0" strike="noStrike" spc="-1">
                <a:solidFill>
                  <a:srgbClr val="0000CC"/>
                </a:solidFill>
                <a:latin typeface="Adobe 楷体 Std R"/>
                <a:ea typeface="Adobe 楷体 Std R"/>
              </a:rPr>
              <a:t>/</a:t>
            </a:r>
            <a:r>
              <a:rPr lang="zh-TW" sz="1600" b="0" strike="noStrike" spc="-1">
                <a:solidFill>
                  <a:srgbClr val="0000CC"/>
                </a:solidFill>
                <a:latin typeface="Adobe 楷体 Std R"/>
                <a:ea typeface="Adobe 楷体 Std R"/>
              </a:rPr>
              <a:t>月</a:t>
            </a:r>
            <a:r>
              <a:rPr lang="en-US" sz="1600" b="0" strike="noStrike" spc="-1">
                <a:solidFill>
                  <a:srgbClr val="0000CC"/>
                </a:solidFill>
                <a:latin typeface="Adobe 楷体 Std R"/>
                <a:ea typeface="Adobe 楷体 Std R"/>
              </a:rPr>
              <a:t>/</a:t>
            </a:r>
            <a:r>
              <a:rPr lang="zh-TW" sz="1600" b="0" strike="noStrike" spc="-1">
                <a:solidFill>
                  <a:srgbClr val="0000CC"/>
                </a:solidFill>
                <a:latin typeface="Adobe 楷体 Std R"/>
                <a:ea typeface="Adobe 楷体 Std R"/>
              </a:rPr>
              <a:t>日</a:t>
            </a:r>
            <a:r>
              <a:rPr lang="en-US" sz="1600" b="0" strike="noStrike" spc="-1">
                <a:solidFill>
                  <a:srgbClr val="0000CC"/>
                </a:solidFill>
                <a:latin typeface="Adobe 楷体 Std R"/>
                <a:ea typeface="Adobe 楷体 Std R"/>
              </a:rPr>
              <a:t>/</a:t>
            </a:r>
            <a:r>
              <a:rPr lang="zh-TW" sz="1600" b="0" strike="noStrike" spc="-1">
                <a:solidFill>
                  <a:srgbClr val="0000CC"/>
                </a:solidFill>
                <a:latin typeface="Adobe 楷体 Std R"/>
                <a:ea typeface="Adobe 楷体 Std R"/>
              </a:rPr>
              <a:t>時</a:t>
            </a:r>
            <a:r>
              <a:rPr lang="en-US" sz="1600" b="0" strike="noStrike" spc="-1">
                <a:solidFill>
                  <a:srgbClr val="0000CC"/>
                </a:solidFill>
                <a:latin typeface="Adobe 楷体 Std R"/>
                <a:ea typeface="Adobe 楷体 Std R"/>
              </a:rPr>
              <a:t>/</a:t>
            </a:r>
            <a:r>
              <a:rPr lang="zh-TW" sz="1600" b="0" strike="noStrike" spc="-1">
                <a:solidFill>
                  <a:srgbClr val="0000CC"/>
                </a:solidFill>
                <a:latin typeface="Adobe 楷体 Std R"/>
                <a:ea typeface="Adobe 楷体 Std R"/>
              </a:rPr>
              <a:t>性別”</a:t>
            </a:r>
            <a:r>
              <a:rPr lang="en-US" sz="1600" b="0" strike="noStrike" spc="-1">
                <a:solidFill>
                  <a:srgbClr val="000000"/>
                </a:solidFill>
                <a:latin typeface="Adobe 楷体 Std R"/>
                <a:ea typeface="Adobe 楷体 Std R"/>
              </a:rPr>
              <a:t>, </a:t>
            </a:r>
            <a:r>
              <a:rPr lang="zh-TW" sz="1600" b="0" strike="noStrike" spc="-1">
                <a:solidFill>
                  <a:srgbClr val="0000CC"/>
                </a:solidFill>
                <a:latin typeface="Adobe 楷体 Std R"/>
                <a:ea typeface="Adobe 楷体 Std R"/>
              </a:rPr>
              <a:t>靜態網頁爬蟲</a:t>
            </a:r>
            <a:r>
              <a:rPr lang="zh-TW" sz="1600" b="0" strike="noStrike" spc="-1">
                <a:solidFill>
                  <a:srgbClr val="000000"/>
                </a:solidFill>
                <a:latin typeface="Adobe 楷体 Std R"/>
                <a:ea typeface="Adobe 楷体 Std R"/>
              </a:rPr>
              <a:t>匯入劍靈網並擷取算命資料後渲染至網頁。</a:t>
            </a:r>
            <a:endParaRPr lang="en-US" sz="1600" b="0" strike="noStrike" spc="-1">
              <a:latin typeface="Arial"/>
            </a:endParaRPr>
          </a:p>
        </p:txBody>
      </p:sp>
      <p:sp>
        <p:nvSpPr>
          <p:cNvPr id="616" name="CustomShape 15"/>
          <p:cNvSpPr/>
          <p:nvPr/>
        </p:nvSpPr>
        <p:spPr>
          <a:xfrm>
            <a:off x="3429000" y="2402280"/>
            <a:ext cx="2654640" cy="19670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617" name="CustomShape 16"/>
          <p:cNvSpPr/>
          <p:nvPr/>
        </p:nvSpPr>
        <p:spPr>
          <a:xfrm>
            <a:off x="4652640" y="218952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sp>
        <p:nvSpPr>
          <p:cNvPr id="618" name="CustomShape 17"/>
          <p:cNvSpPr/>
          <p:nvPr/>
        </p:nvSpPr>
        <p:spPr>
          <a:xfrm>
            <a:off x="131400" y="3210840"/>
            <a:ext cx="1170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靜態網頁爬蟲</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619" name="CustomShape 18"/>
          <p:cNvSpPr/>
          <p:nvPr/>
        </p:nvSpPr>
        <p:spPr>
          <a:xfrm>
            <a:off x="1872000" y="3231000"/>
            <a:ext cx="8650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渲染網頁</a:t>
            </a:r>
            <a:r>
              <a:rPr lang="en-US" sz="1200" b="0" strike="noStrike" spc="-1">
                <a:solidFill>
                  <a:srgbClr val="0000CC"/>
                </a:solidFill>
                <a:latin typeface="Adobe 楷体 Std R"/>
                <a:ea typeface="Adobe 楷体 Std R"/>
              </a:rPr>
              <a:t>:</a:t>
            </a:r>
            <a:endParaRPr lang="en-US" sz="1200" b="0" strike="noStrike" spc="-1">
              <a:latin typeface="Arial"/>
            </a:endParaRPr>
          </a:p>
        </p:txBody>
      </p:sp>
      <p:pic>
        <p:nvPicPr>
          <p:cNvPr id="620" name="Picture 2"/>
          <p:cNvPicPr/>
          <p:nvPr/>
        </p:nvPicPr>
        <p:blipFill>
          <a:blip r:embed="rId4"/>
          <a:stretch/>
        </p:blipFill>
        <p:spPr>
          <a:xfrm>
            <a:off x="6373800" y="655920"/>
            <a:ext cx="2085480" cy="504360"/>
          </a:xfrm>
          <a:prstGeom prst="rect">
            <a:avLst/>
          </a:prstGeom>
          <a:ln w="0">
            <a:noFill/>
          </a:ln>
        </p:spPr>
      </p:pic>
      <p:pic>
        <p:nvPicPr>
          <p:cNvPr id="621" name="Picture 3"/>
          <p:cNvPicPr/>
          <p:nvPr/>
        </p:nvPicPr>
        <p:blipFill>
          <a:blip r:embed="rId5"/>
          <a:stretch/>
        </p:blipFill>
        <p:spPr>
          <a:xfrm>
            <a:off x="6373800" y="2402280"/>
            <a:ext cx="2636280" cy="1968840"/>
          </a:xfrm>
          <a:prstGeom prst="rect">
            <a:avLst/>
          </a:prstGeom>
          <a:ln w="0">
            <a:noFill/>
          </a:ln>
        </p:spPr>
      </p:pic>
      <p:sp>
        <p:nvSpPr>
          <p:cNvPr id="622" name="CustomShape 19"/>
          <p:cNvSpPr/>
          <p:nvPr/>
        </p:nvSpPr>
        <p:spPr>
          <a:xfrm>
            <a:off x="6355440" y="2404440"/>
            <a:ext cx="2654640" cy="19670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grpSp>
        <p:nvGrpSpPr>
          <p:cNvPr id="623" name="Group 20"/>
          <p:cNvGrpSpPr/>
          <p:nvPr/>
        </p:nvGrpSpPr>
        <p:grpSpPr>
          <a:xfrm>
            <a:off x="108720" y="3452040"/>
            <a:ext cx="1613160" cy="1185480"/>
            <a:chOff x="108720" y="3452040"/>
            <a:chExt cx="1613160" cy="1185480"/>
          </a:xfrm>
        </p:grpSpPr>
        <p:pic>
          <p:nvPicPr>
            <p:cNvPr id="624" name="Picture 6"/>
            <p:cNvPicPr/>
            <p:nvPr/>
          </p:nvPicPr>
          <p:blipFill>
            <a:blip r:embed="rId6"/>
            <a:stretch/>
          </p:blipFill>
          <p:spPr>
            <a:xfrm>
              <a:off x="282240" y="4105800"/>
              <a:ext cx="1439640" cy="531720"/>
            </a:xfrm>
            <a:prstGeom prst="rect">
              <a:avLst/>
            </a:prstGeom>
            <a:ln w="0">
              <a:noFill/>
            </a:ln>
          </p:spPr>
        </p:pic>
        <p:pic>
          <p:nvPicPr>
            <p:cNvPr id="625" name="Picture 4"/>
            <p:cNvPicPr/>
            <p:nvPr/>
          </p:nvPicPr>
          <p:blipFill>
            <a:blip r:embed="rId7"/>
            <a:stretch/>
          </p:blipFill>
          <p:spPr>
            <a:xfrm>
              <a:off x="108720" y="3452040"/>
              <a:ext cx="1439640" cy="866520"/>
            </a:xfrm>
            <a:prstGeom prst="rect">
              <a:avLst/>
            </a:prstGeom>
            <a:ln w="0">
              <a:noFill/>
            </a:ln>
          </p:spPr>
        </p:pic>
      </p:grpSp>
      <p:pic>
        <p:nvPicPr>
          <p:cNvPr id="626" name="Picture 2"/>
          <p:cNvPicPr/>
          <p:nvPr/>
        </p:nvPicPr>
        <p:blipFill>
          <a:blip r:embed="rId8"/>
          <a:stretch/>
        </p:blipFill>
        <p:spPr>
          <a:xfrm>
            <a:off x="1923120" y="3533040"/>
            <a:ext cx="1283040" cy="9252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7" name="Picture 3"/>
          <p:cNvPicPr/>
          <p:nvPr/>
        </p:nvPicPr>
        <p:blipFill>
          <a:blip r:embed="rId2"/>
          <a:stretch/>
        </p:blipFill>
        <p:spPr>
          <a:xfrm>
            <a:off x="3852720" y="4659840"/>
            <a:ext cx="5276520" cy="313920"/>
          </a:xfrm>
          <a:prstGeom prst="rect">
            <a:avLst/>
          </a:prstGeom>
          <a:ln w="0">
            <a:noFill/>
          </a:ln>
        </p:spPr>
      </p:pic>
      <p:grpSp>
        <p:nvGrpSpPr>
          <p:cNvPr id="628" name="Group 1"/>
          <p:cNvGrpSpPr/>
          <p:nvPr/>
        </p:nvGrpSpPr>
        <p:grpSpPr>
          <a:xfrm>
            <a:off x="3492000" y="2427840"/>
            <a:ext cx="1729080" cy="1742400"/>
            <a:chOff x="3492000" y="2427840"/>
            <a:chExt cx="1729080" cy="1742400"/>
          </a:xfrm>
        </p:grpSpPr>
        <p:pic>
          <p:nvPicPr>
            <p:cNvPr id="629" name="Picture 2"/>
            <p:cNvPicPr/>
            <p:nvPr/>
          </p:nvPicPr>
          <p:blipFill>
            <a:blip r:embed="rId3"/>
            <a:stretch/>
          </p:blipFill>
          <p:spPr>
            <a:xfrm>
              <a:off x="3492000" y="2427840"/>
              <a:ext cx="1729080" cy="1046880"/>
            </a:xfrm>
            <a:prstGeom prst="rect">
              <a:avLst/>
            </a:prstGeom>
            <a:ln w="0">
              <a:noFill/>
            </a:ln>
          </p:spPr>
        </p:pic>
        <p:pic>
          <p:nvPicPr>
            <p:cNvPr id="630" name="Picture 3"/>
            <p:cNvPicPr/>
            <p:nvPr/>
          </p:nvPicPr>
          <p:blipFill>
            <a:blip r:embed="rId4"/>
            <a:stretch/>
          </p:blipFill>
          <p:spPr>
            <a:xfrm>
              <a:off x="3492000" y="3483000"/>
              <a:ext cx="1729080" cy="687240"/>
            </a:xfrm>
            <a:prstGeom prst="rect">
              <a:avLst/>
            </a:prstGeom>
            <a:ln w="0">
              <a:noFill/>
            </a:ln>
          </p:spPr>
        </p:pic>
      </p:grpSp>
      <p:grpSp>
        <p:nvGrpSpPr>
          <p:cNvPr id="631" name="Group 2"/>
          <p:cNvGrpSpPr/>
          <p:nvPr/>
        </p:nvGrpSpPr>
        <p:grpSpPr>
          <a:xfrm>
            <a:off x="539640" y="555480"/>
            <a:ext cx="8226360" cy="705240"/>
            <a:chOff x="539640" y="555480"/>
            <a:chExt cx="8226360" cy="705240"/>
          </a:xfrm>
        </p:grpSpPr>
        <p:pic>
          <p:nvPicPr>
            <p:cNvPr id="632" name="图片 3"/>
            <p:cNvPicPr/>
            <p:nvPr/>
          </p:nvPicPr>
          <p:blipFill>
            <a:blip r:embed="rId5"/>
            <a:stretch/>
          </p:blipFill>
          <p:spPr>
            <a:xfrm>
              <a:off x="539640" y="555480"/>
              <a:ext cx="683640" cy="705240"/>
            </a:xfrm>
            <a:prstGeom prst="rect">
              <a:avLst/>
            </a:prstGeom>
            <a:ln w="0">
              <a:noFill/>
            </a:ln>
          </p:spPr>
        </p:pic>
        <p:sp>
          <p:nvSpPr>
            <p:cNvPr id="633" name="CustomShape 3"/>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十</a:t>
              </a:r>
              <a:endParaRPr lang="en-US" sz="2400" b="0" strike="noStrike" spc="-1">
                <a:latin typeface="Arial"/>
              </a:endParaRPr>
            </a:p>
          </p:txBody>
        </p:sp>
        <p:sp>
          <p:nvSpPr>
            <p:cNvPr id="634" name="CustomShape 4"/>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透過喜用神帶出</a:t>
              </a:r>
              <a:r>
                <a:rPr lang="en-US" sz="2800" b="1" strike="noStrike" spc="-1">
                  <a:solidFill>
                    <a:srgbClr val="0000CC"/>
                  </a:solidFill>
                  <a:latin typeface="Adobe 楷体 Std R"/>
                  <a:ea typeface="Adobe 楷体 Std R"/>
                </a:rPr>
                <a:t>Firebase</a:t>
              </a:r>
              <a:r>
                <a:rPr lang="zh-TW" sz="2800" b="1" strike="noStrike" spc="-1">
                  <a:solidFill>
                    <a:srgbClr val="000000"/>
                  </a:solidFill>
                  <a:latin typeface="Adobe 楷体 Std R"/>
                  <a:ea typeface="Adobe 楷体 Std R"/>
                </a:rPr>
                <a:t>的公司資料</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635" name="Group 5"/>
          <p:cNvGrpSpPr/>
          <p:nvPr/>
        </p:nvGrpSpPr>
        <p:grpSpPr>
          <a:xfrm>
            <a:off x="603720" y="1261080"/>
            <a:ext cx="1625400" cy="467280"/>
            <a:chOff x="603720" y="1261080"/>
            <a:chExt cx="1625400" cy="467280"/>
          </a:xfrm>
        </p:grpSpPr>
        <p:grpSp>
          <p:nvGrpSpPr>
            <p:cNvPr id="636" name="Group 6"/>
            <p:cNvGrpSpPr/>
            <p:nvPr/>
          </p:nvGrpSpPr>
          <p:grpSpPr>
            <a:xfrm>
              <a:off x="603720" y="1300320"/>
              <a:ext cx="411120" cy="428040"/>
              <a:chOff x="603720" y="1300320"/>
              <a:chExt cx="411120" cy="428040"/>
            </a:xfrm>
          </p:grpSpPr>
          <p:pic>
            <p:nvPicPr>
              <p:cNvPr id="637" name="图片 3"/>
              <p:cNvPicPr/>
              <p:nvPr/>
            </p:nvPicPr>
            <p:blipFill>
              <a:blip r:embed="rId5"/>
              <a:stretch/>
            </p:blipFill>
            <p:spPr>
              <a:xfrm>
                <a:off x="603720" y="1305720"/>
                <a:ext cx="411120" cy="422640"/>
              </a:xfrm>
              <a:prstGeom prst="rect">
                <a:avLst/>
              </a:prstGeom>
              <a:ln w="0">
                <a:noFill/>
              </a:ln>
            </p:spPr>
          </p:pic>
          <p:sp>
            <p:nvSpPr>
              <p:cNvPr id="638" name="CustomShape 7"/>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639" name="CustomShape 8"/>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640" name="Group 9"/>
          <p:cNvGrpSpPr/>
          <p:nvPr/>
        </p:nvGrpSpPr>
        <p:grpSpPr>
          <a:xfrm>
            <a:off x="2988000" y="1258200"/>
            <a:ext cx="2245680" cy="467280"/>
            <a:chOff x="2988000" y="1258200"/>
            <a:chExt cx="2245680" cy="467280"/>
          </a:xfrm>
        </p:grpSpPr>
        <p:grpSp>
          <p:nvGrpSpPr>
            <p:cNvPr id="641" name="Group 10"/>
            <p:cNvGrpSpPr/>
            <p:nvPr/>
          </p:nvGrpSpPr>
          <p:grpSpPr>
            <a:xfrm>
              <a:off x="2988000" y="1297080"/>
              <a:ext cx="411120" cy="428400"/>
              <a:chOff x="2988000" y="1297080"/>
              <a:chExt cx="411120" cy="428400"/>
            </a:xfrm>
          </p:grpSpPr>
          <p:pic>
            <p:nvPicPr>
              <p:cNvPr id="642" name="图片 3"/>
              <p:cNvPicPr/>
              <p:nvPr/>
            </p:nvPicPr>
            <p:blipFill>
              <a:blip r:embed="rId5"/>
              <a:stretch/>
            </p:blipFill>
            <p:spPr>
              <a:xfrm>
                <a:off x="2988000" y="1302840"/>
                <a:ext cx="411120" cy="422640"/>
              </a:xfrm>
              <a:prstGeom prst="rect">
                <a:avLst/>
              </a:prstGeom>
              <a:ln w="0">
                <a:noFill/>
              </a:ln>
            </p:spPr>
          </p:pic>
          <p:sp>
            <p:nvSpPr>
              <p:cNvPr id="643" name="CustomShape 11"/>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644" name="CustomShape 12"/>
            <p:cNvSpPr/>
            <p:nvPr/>
          </p:nvSpPr>
          <p:spPr>
            <a:xfrm>
              <a:off x="3377880" y="1258200"/>
              <a:ext cx="185580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比對及渲染</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645" name="CustomShape 13"/>
          <p:cNvSpPr/>
          <p:nvPr/>
        </p:nvSpPr>
        <p:spPr>
          <a:xfrm>
            <a:off x="3060000" y="1635480"/>
            <a:ext cx="570600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比對喜用神</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水”</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金”</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土”</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等。</a:t>
            </a:r>
            <a:endParaRPr lang="en-US" sz="1600" b="0" strike="noStrike" spc="-1">
              <a:latin typeface="Arial"/>
            </a:endParaRPr>
          </a:p>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網頁渲染</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股票代碼、產業別</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所屬產業、公司簡稱、屬性分類、最新</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、預測</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、預測成功率、公司近況評比。</a:t>
            </a:r>
            <a:endParaRPr lang="en-US" sz="1600" b="0" strike="noStrike" spc="-1">
              <a:latin typeface="Arial"/>
            </a:endParaRPr>
          </a:p>
        </p:txBody>
      </p:sp>
      <p:sp>
        <p:nvSpPr>
          <p:cNvPr id="646" name="CustomShape 14"/>
          <p:cNvSpPr/>
          <p:nvPr/>
        </p:nvSpPr>
        <p:spPr>
          <a:xfrm>
            <a:off x="6159960" y="437400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647" name="CustomShape 15"/>
          <p:cNvSpPr/>
          <p:nvPr/>
        </p:nvSpPr>
        <p:spPr>
          <a:xfrm>
            <a:off x="689400" y="1717200"/>
            <a:ext cx="2330640" cy="130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依</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雲端資料庫的使用者和公司資料</a:t>
            </a:r>
            <a:r>
              <a:rPr lang="zh-TW" sz="1600" b="0" strike="noStrike" spc="-1">
                <a:solidFill>
                  <a:srgbClr val="0000CC"/>
                </a:solidFill>
                <a:latin typeface="Adobe 楷体 Std R"/>
                <a:ea typeface="Adobe 楷体 Std R"/>
              </a:rPr>
              <a:t>依”喜用神”為關聯鍵</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及公司資料並渲染至網頁。</a:t>
            </a:r>
            <a:endParaRPr lang="en-US" sz="1600" b="0" strike="noStrike" spc="-1">
              <a:latin typeface="Arial"/>
            </a:endParaRPr>
          </a:p>
        </p:txBody>
      </p:sp>
      <p:sp>
        <p:nvSpPr>
          <p:cNvPr id="648" name="CustomShape 16"/>
          <p:cNvSpPr/>
          <p:nvPr/>
        </p:nvSpPr>
        <p:spPr>
          <a:xfrm>
            <a:off x="4101480" y="3277440"/>
            <a:ext cx="1119240" cy="2048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649" name="CustomShape 17"/>
          <p:cNvSpPr/>
          <p:nvPr/>
        </p:nvSpPr>
        <p:spPr>
          <a:xfrm>
            <a:off x="3885480" y="307584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sp>
        <p:nvSpPr>
          <p:cNvPr id="650" name="CustomShape 18"/>
          <p:cNvSpPr/>
          <p:nvPr/>
        </p:nvSpPr>
        <p:spPr>
          <a:xfrm>
            <a:off x="463320" y="2765520"/>
            <a:ext cx="1017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喜用神比對</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651" name="CustomShape 19"/>
          <p:cNvSpPr/>
          <p:nvPr/>
        </p:nvSpPr>
        <p:spPr>
          <a:xfrm>
            <a:off x="3833280" y="4650840"/>
            <a:ext cx="5295600" cy="1659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652" name="Picture 2"/>
          <p:cNvPicPr/>
          <p:nvPr/>
        </p:nvPicPr>
        <p:blipFill>
          <a:blip r:embed="rId6"/>
          <a:stretch/>
        </p:blipFill>
        <p:spPr>
          <a:xfrm>
            <a:off x="467640" y="3042360"/>
            <a:ext cx="1928160" cy="1241280"/>
          </a:xfrm>
          <a:prstGeom prst="rect">
            <a:avLst/>
          </a:prstGeom>
          <a:ln w="0">
            <a:noFill/>
          </a:ln>
        </p:spPr>
      </p:pic>
      <p:sp>
        <p:nvSpPr>
          <p:cNvPr id="653" name="CustomShape 20"/>
          <p:cNvSpPr/>
          <p:nvPr/>
        </p:nvSpPr>
        <p:spPr>
          <a:xfrm rot="5400000">
            <a:off x="3758760" y="4344480"/>
            <a:ext cx="287640" cy="13824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654" name="CustomShape 21"/>
          <p:cNvSpPr/>
          <p:nvPr/>
        </p:nvSpPr>
        <p:spPr>
          <a:xfrm>
            <a:off x="3826440" y="4659840"/>
            <a:ext cx="211320" cy="3139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 name="圖片 33"/>
          <p:cNvPicPr/>
          <p:nvPr/>
        </p:nvPicPr>
        <p:blipFill>
          <a:blip r:embed="rId2"/>
          <a:stretch/>
        </p:blipFill>
        <p:spPr>
          <a:xfrm>
            <a:off x="6876360" y="2606760"/>
            <a:ext cx="2152800" cy="1616040"/>
          </a:xfrm>
          <a:prstGeom prst="rect">
            <a:avLst/>
          </a:prstGeom>
          <a:ln w="0">
            <a:noFill/>
          </a:ln>
        </p:spPr>
      </p:pic>
      <p:grpSp>
        <p:nvGrpSpPr>
          <p:cNvPr id="656" name="Group 1"/>
          <p:cNvGrpSpPr/>
          <p:nvPr/>
        </p:nvGrpSpPr>
        <p:grpSpPr>
          <a:xfrm>
            <a:off x="539640" y="483480"/>
            <a:ext cx="8226360" cy="821880"/>
            <a:chOff x="539640" y="483480"/>
            <a:chExt cx="8226360" cy="821880"/>
          </a:xfrm>
        </p:grpSpPr>
        <p:pic>
          <p:nvPicPr>
            <p:cNvPr id="657" name="图片 3"/>
            <p:cNvPicPr/>
            <p:nvPr/>
          </p:nvPicPr>
          <p:blipFill>
            <a:blip r:embed="rId3"/>
            <a:stretch/>
          </p:blipFill>
          <p:spPr>
            <a:xfrm>
              <a:off x="539640" y="555480"/>
              <a:ext cx="683640" cy="705240"/>
            </a:xfrm>
            <a:prstGeom prst="rect">
              <a:avLst/>
            </a:prstGeom>
            <a:ln w="0">
              <a:noFill/>
            </a:ln>
          </p:spPr>
        </p:pic>
        <p:sp>
          <p:nvSpPr>
            <p:cNvPr id="658" name="CustomShape 2"/>
            <p:cNvSpPr/>
            <p:nvPr/>
          </p:nvSpPr>
          <p:spPr>
            <a:xfrm>
              <a:off x="603720" y="483480"/>
              <a:ext cx="575640" cy="82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十一</a:t>
              </a:r>
              <a:endParaRPr lang="en-US" sz="2400" b="0" strike="noStrike" spc="-1">
                <a:latin typeface="Arial"/>
              </a:endParaRPr>
            </a:p>
          </p:txBody>
        </p:sp>
        <p:sp>
          <p:nvSpPr>
            <p:cNvPr id="659" name="CustomShape 3"/>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使用者透過</a:t>
              </a:r>
              <a:r>
                <a:rPr lang="en-US" sz="2800" b="1" strike="noStrike" spc="-1">
                  <a:solidFill>
                    <a:srgbClr val="0000CC"/>
                  </a:solidFill>
                  <a:latin typeface="Adobe 楷体 Std R"/>
                  <a:ea typeface="Adobe 楷体 Std R"/>
                </a:rPr>
                <a:t>Firebase</a:t>
              </a:r>
              <a:r>
                <a:rPr lang="zh-TW" sz="2800" b="1" strike="noStrike" spc="-1">
                  <a:solidFill>
                    <a:srgbClr val="000000"/>
                  </a:solidFill>
                  <a:latin typeface="Adobe 楷体 Std R"/>
                  <a:ea typeface="Adobe 楷体 Std R"/>
                </a:rPr>
                <a:t>登出及確認規則</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660" name="Group 4"/>
          <p:cNvGrpSpPr/>
          <p:nvPr/>
        </p:nvGrpSpPr>
        <p:grpSpPr>
          <a:xfrm>
            <a:off x="603720" y="1261080"/>
            <a:ext cx="1625400" cy="467280"/>
            <a:chOff x="603720" y="1261080"/>
            <a:chExt cx="1625400" cy="467280"/>
          </a:xfrm>
        </p:grpSpPr>
        <p:grpSp>
          <p:nvGrpSpPr>
            <p:cNvPr id="661" name="Group 5"/>
            <p:cNvGrpSpPr/>
            <p:nvPr/>
          </p:nvGrpSpPr>
          <p:grpSpPr>
            <a:xfrm>
              <a:off x="603720" y="1300320"/>
              <a:ext cx="411120" cy="428040"/>
              <a:chOff x="603720" y="1300320"/>
              <a:chExt cx="411120" cy="428040"/>
            </a:xfrm>
          </p:grpSpPr>
          <p:pic>
            <p:nvPicPr>
              <p:cNvPr id="662" name="图片 3"/>
              <p:cNvPicPr/>
              <p:nvPr/>
            </p:nvPicPr>
            <p:blipFill>
              <a:blip r:embed="rId3"/>
              <a:stretch/>
            </p:blipFill>
            <p:spPr>
              <a:xfrm>
                <a:off x="603720" y="1305720"/>
                <a:ext cx="411120" cy="422640"/>
              </a:xfrm>
              <a:prstGeom prst="rect">
                <a:avLst/>
              </a:prstGeom>
              <a:ln w="0">
                <a:noFill/>
              </a:ln>
            </p:spPr>
          </p:pic>
          <p:sp>
            <p:nvSpPr>
              <p:cNvPr id="663"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664"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665" name="Group 8"/>
          <p:cNvGrpSpPr/>
          <p:nvPr/>
        </p:nvGrpSpPr>
        <p:grpSpPr>
          <a:xfrm>
            <a:off x="2988000" y="1258200"/>
            <a:ext cx="2245680" cy="467280"/>
            <a:chOff x="2988000" y="1258200"/>
            <a:chExt cx="2245680" cy="467280"/>
          </a:xfrm>
        </p:grpSpPr>
        <p:grpSp>
          <p:nvGrpSpPr>
            <p:cNvPr id="666" name="Group 9"/>
            <p:cNvGrpSpPr/>
            <p:nvPr/>
          </p:nvGrpSpPr>
          <p:grpSpPr>
            <a:xfrm>
              <a:off x="2988000" y="1297080"/>
              <a:ext cx="411120" cy="428400"/>
              <a:chOff x="2988000" y="1297080"/>
              <a:chExt cx="411120" cy="428400"/>
            </a:xfrm>
          </p:grpSpPr>
          <p:pic>
            <p:nvPicPr>
              <p:cNvPr id="667" name="图片 3"/>
              <p:cNvPicPr/>
              <p:nvPr/>
            </p:nvPicPr>
            <p:blipFill>
              <a:blip r:embed="rId3"/>
              <a:stretch/>
            </p:blipFill>
            <p:spPr>
              <a:xfrm>
                <a:off x="2988000" y="1302840"/>
                <a:ext cx="411120" cy="422640"/>
              </a:xfrm>
              <a:prstGeom prst="rect">
                <a:avLst/>
              </a:prstGeom>
              <a:ln w="0">
                <a:noFill/>
              </a:ln>
            </p:spPr>
          </p:pic>
          <p:sp>
            <p:nvSpPr>
              <p:cNvPr id="668"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669" name="CustomShape 11"/>
            <p:cNvSpPr/>
            <p:nvPr/>
          </p:nvSpPr>
          <p:spPr>
            <a:xfrm>
              <a:off x="3377880" y="1258200"/>
              <a:ext cx="185580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比對及渲染</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670" name="CustomShape 12"/>
          <p:cNvSpPr/>
          <p:nvPr/>
        </p:nvSpPr>
        <p:spPr>
          <a:xfrm>
            <a:off x="3039480" y="1635480"/>
            <a:ext cx="4983120" cy="1063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使用者登出</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登出。</a:t>
            </a:r>
            <a:endParaRPr lang="en-US" sz="1600" b="0" strike="noStrike" spc="-1">
              <a:latin typeface="Arial"/>
            </a:endParaRPr>
          </a:p>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密碼修改</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基本資料。</a:t>
            </a:r>
            <a:endParaRPr lang="en-US" sz="1600" b="0" strike="noStrike" spc="-1">
              <a:latin typeface="Arial"/>
            </a:endParaRPr>
          </a:p>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資料修改</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出生年、月、日、時、性別及喜用神。</a:t>
            </a:r>
            <a:endParaRPr lang="en-US" sz="1600" b="0" strike="noStrike" spc="-1">
              <a:latin typeface="Arial"/>
            </a:endParaRPr>
          </a:p>
          <a:p>
            <a:pPr>
              <a:lnSpc>
                <a:spcPct val="100000"/>
              </a:lnSpc>
            </a:pPr>
            <a:endParaRPr lang="en-US" sz="1600" b="0" strike="noStrike" spc="-1">
              <a:latin typeface="Arial"/>
            </a:endParaRPr>
          </a:p>
        </p:txBody>
      </p:sp>
      <p:sp>
        <p:nvSpPr>
          <p:cNvPr id="671" name="CustomShape 13"/>
          <p:cNvSpPr/>
          <p:nvPr/>
        </p:nvSpPr>
        <p:spPr>
          <a:xfrm>
            <a:off x="689400" y="1717200"/>
            <a:ext cx="2330640" cy="820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依</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讓使用者登出及修改密碼和基本資料等動作。</a:t>
            </a:r>
            <a:endParaRPr lang="en-US" sz="1600" b="0" strike="noStrike" spc="-1">
              <a:latin typeface="Arial"/>
            </a:endParaRPr>
          </a:p>
        </p:txBody>
      </p:sp>
      <p:sp>
        <p:nvSpPr>
          <p:cNvPr id="672" name="CustomShape 14"/>
          <p:cNvSpPr/>
          <p:nvPr/>
        </p:nvSpPr>
        <p:spPr>
          <a:xfrm>
            <a:off x="391320" y="2695680"/>
            <a:ext cx="5605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登出</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673" name="CustomShape 15"/>
          <p:cNvSpPr/>
          <p:nvPr/>
        </p:nvSpPr>
        <p:spPr>
          <a:xfrm>
            <a:off x="2035800" y="2687040"/>
            <a:ext cx="8650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修改資料</a:t>
            </a:r>
            <a:r>
              <a:rPr lang="en-US" sz="1200" b="0" strike="noStrike" spc="-1">
                <a:solidFill>
                  <a:srgbClr val="0000CC"/>
                </a:solidFill>
                <a:latin typeface="Adobe 楷体 Std R"/>
                <a:ea typeface="Adobe 楷体 Std R"/>
              </a:rPr>
              <a:t>:</a:t>
            </a:r>
            <a:endParaRPr lang="en-US" sz="1200" b="0" strike="noStrike" spc="-1">
              <a:latin typeface="Arial"/>
            </a:endParaRPr>
          </a:p>
        </p:txBody>
      </p:sp>
      <p:pic>
        <p:nvPicPr>
          <p:cNvPr id="674" name="圖片 29"/>
          <p:cNvPicPr/>
          <p:nvPr/>
        </p:nvPicPr>
        <p:blipFill>
          <a:blip r:embed="rId4"/>
          <a:stretch/>
        </p:blipFill>
        <p:spPr>
          <a:xfrm>
            <a:off x="2137680" y="2931840"/>
            <a:ext cx="1641960" cy="1067040"/>
          </a:xfrm>
          <a:prstGeom prst="rect">
            <a:avLst/>
          </a:prstGeom>
          <a:ln w="0">
            <a:noFill/>
          </a:ln>
        </p:spPr>
      </p:pic>
      <p:sp>
        <p:nvSpPr>
          <p:cNvPr id="675" name="CustomShape 16"/>
          <p:cNvSpPr/>
          <p:nvPr/>
        </p:nvSpPr>
        <p:spPr>
          <a:xfrm>
            <a:off x="4653000" y="257184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676" name="CustomShape 17"/>
          <p:cNvSpPr/>
          <p:nvPr/>
        </p:nvSpPr>
        <p:spPr>
          <a:xfrm>
            <a:off x="6897600" y="2604600"/>
            <a:ext cx="2201040" cy="11595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677" name="圖片 35"/>
          <p:cNvPicPr/>
          <p:nvPr/>
        </p:nvPicPr>
        <p:blipFill>
          <a:blip r:embed="rId5"/>
          <a:srcRect l="63787"/>
          <a:stretch/>
        </p:blipFill>
        <p:spPr>
          <a:xfrm>
            <a:off x="4644000" y="2883960"/>
            <a:ext cx="1716480" cy="989280"/>
          </a:xfrm>
          <a:prstGeom prst="rect">
            <a:avLst/>
          </a:prstGeom>
          <a:ln w="0">
            <a:noFill/>
          </a:ln>
        </p:spPr>
      </p:pic>
      <p:pic>
        <p:nvPicPr>
          <p:cNvPr id="678" name="Picture 2"/>
          <p:cNvPicPr/>
          <p:nvPr/>
        </p:nvPicPr>
        <p:blipFill>
          <a:blip r:embed="rId6"/>
          <a:stretch/>
        </p:blipFill>
        <p:spPr>
          <a:xfrm>
            <a:off x="441720" y="2972520"/>
            <a:ext cx="1433520" cy="645480"/>
          </a:xfrm>
          <a:prstGeom prst="rect">
            <a:avLst/>
          </a:prstGeom>
          <a:ln w="0">
            <a:noFill/>
          </a:ln>
        </p:spPr>
      </p:pic>
      <p:sp>
        <p:nvSpPr>
          <p:cNvPr id="679" name="CustomShape 18"/>
          <p:cNvSpPr/>
          <p:nvPr/>
        </p:nvSpPr>
        <p:spPr>
          <a:xfrm>
            <a:off x="379800" y="3892680"/>
            <a:ext cx="8650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修改密碼</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680" name="CustomShape 19"/>
          <p:cNvSpPr/>
          <p:nvPr/>
        </p:nvSpPr>
        <p:spPr>
          <a:xfrm>
            <a:off x="6534000" y="2613960"/>
            <a:ext cx="34164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FF0000"/>
                </a:solidFill>
                <a:latin typeface="Adobe 楷体 Std R"/>
                <a:ea typeface="Adobe 楷体 Std R"/>
              </a:rPr>
              <a:t>c</a:t>
            </a:r>
            <a:endParaRPr lang="en-US" sz="1200" b="0" strike="noStrike" spc="-1">
              <a:latin typeface="Arial"/>
            </a:endParaRPr>
          </a:p>
        </p:txBody>
      </p:sp>
      <p:sp>
        <p:nvSpPr>
          <p:cNvPr id="681" name="CustomShape 20"/>
          <p:cNvSpPr/>
          <p:nvPr/>
        </p:nvSpPr>
        <p:spPr>
          <a:xfrm>
            <a:off x="4641480" y="2865600"/>
            <a:ext cx="1719000" cy="1007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682" name="Picture 3"/>
          <p:cNvPicPr/>
          <p:nvPr/>
        </p:nvPicPr>
        <p:blipFill>
          <a:blip r:embed="rId7"/>
          <a:stretch/>
        </p:blipFill>
        <p:spPr>
          <a:xfrm>
            <a:off x="458280" y="4203360"/>
            <a:ext cx="1396440" cy="3445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3" name="圖片 13"/>
          <p:cNvPicPr/>
          <p:nvPr/>
        </p:nvPicPr>
        <p:blipFill>
          <a:blip r:embed="rId2"/>
          <a:stretch/>
        </p:blipFill>
        <p:spPr>
          <a:xfrm>
            <a:off x="1788120" y="1106640"/>
            <a:ext cx="4600080" cy="1468440"/>
          </a:xfrm>
          <a:prstGeom prst="rect">
            <a:avLst/>
          </a:prstGeom>
          <a:ln w="0">
            <a:noFill/>
          </a:ln>
        </p:spPr>
      </p:pic>
      <p:pic>
        <p:nvPicPr>
          <p:cNvPr id="684" name="Picture 2"/>
          <p:cNvPicPr/>
          <p:nvPr/>
        </p:nvPicPr>
        <p:blipFill>
          <a:blip r:embed="rId3">
            <a:extLst/>
          </a:blip>
          <a:stretch/>
        </p:blipFill>
        <p:spPr>
          <a:xfrm>
            <a:off x="1979640" y="51480"/>
            <a:ext cx="4896360" cy="863640"/>
          </a:xfrm>
          <a:prstGeom prst="rect">
            <a:avLst/>
          </a:prstGeom>
          <a:ln w="0">
            <a:noFill/>
          </a:ln>
        </p:spPr>
      </p:pic>
      <p:sp>
        <p:nvSpPr>
          <p:cNvPr id="685" name="CustomShape 1"/>
          <p:cNvSpPr/>
          <p:nvPr/>
        </p:nvSpPr>
        <p:spPr>
          <a:xfrm>
            <a:off x="457200" y="123480"/>
            <a:ext cx="822924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a:solidFill>
                  <a:srgbClr val="000000"/>
                </a:solidFill>
                <a:latin typeface="Adobe 楷体 Std R"/>
                <a:ea typeface="Adobe 楷体 Std R"/>
              </a:rPr>
              <a:t>實際操作頁面</a:t>
            </a:r>
            <a:endParaRPr lang="en-US" sz="4000" b="0" strike="noStrike" spc="-1">
              <a:latin typeface="Arial"/>
            </a:endParaRPr>
          </a:p>
        </p:txBody>
      </p:sp>
      <p:sp>
        <p:nvSpPr>
          <p:cNvPr id="686" name="CustomShape 2"/>
          <p:cNvSpPr/>
          <p:nvPr/>
        </p:nvSpPr>
        <p:spPr>
          <a:xfrm>
            <a:off x="5580000" y="1923840"/>
            <a:ext cx="647640" cy="359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grpSp>
        <p:nvGrpSpPr>
          <p:cNvPr id="687" name="Group 3"/>
          <p:cNvGrpSpPr/>
          <p:nvPr/>
        </p:nvGrpSpPr>
        <p:grpSpPr>
          <a:xfrm>
            <a:off x="539640" y="555480"/>
            <a:ext cx="3456000" cy="705240"/>
            <a:chOff x="539640" y="555480"/>
            <a:chExt cx="3456000" cy="705240"/>
          </a:xfrm>
        </p:grpSpPr>
        <p:pic>
          <p:nvPicPr>
            <p:cNvPr id="688" name="图片 3"/>
            <p:cNvPicPr/>
            <p:nvPr/>
          </p:nvPicPr>
          <p:blipFill>
            <a:blip r:embed="rId4"/>
            <a:stretch/>
          </p:blipFill>
          <p:spPr>
            <a:xfrm>
              <a:off x="539640" y="555480"/>
              <a:ext cx="683640" cy="705240"/>
            </a:xfrm>
            <a:prstGeom prst="rect">
              <a:avLst/>
            </a:prstGeom>
            <a:ln w="0">
              <a:noFill/>
            </a:ln>
          </p:spPr>
        </p:pic>
        <p:sp>
          <p:nvSpPr>
            <p:cNvPr id="689" name="CustomShape 4"/>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一</a:t>
              </a:r>
              <a:endParaRPr lang="en-US" sz="2400" b="0" strike="noStrike" spc="-1">
                <a:latin typeface="Arial"/>
              </a:endParaRPr>
            </a:p>
          </p:txBody>
        </p:sp>
        <p:sp>
          <p:nvSpPr>
            <p:cNvPr id="690" name="CustomShape 5"/>
            <p:cNvSpPr/>
            <p:nvPr/>
          </p:nvSpPr>
          <p:spPr>
            <a:xfrm>
              <a:off x="1187640" y="627480"/>
              <a:ext cx="28080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規則確認</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
        <p:nvSpPr>
          <p:cNvPr id="691" name="CustomShape 6"/>
          <p:cNvSpPr/>
          <p:nvPr/>
        </p:nvSpPr>
        <p:spPr>
          <a:xfrm>
            <a:off x="4830120" y="1943640"/>
            <a:ext cx="647640" cy="3596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692" name="CustomShape 7"/>
          <p:cNvSpPr/>
          <p:nvPr/>
        </p:nvSpPr>
        <p:spPr>
          <a:xfrm rot="7935600" flipV="1">
            <a:off x="4036680" y="2604240"/>
            <a:ext cx="942120" cy="17316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pic>
        <p:nvPicPr>
          <p:cNvPr id="693" name="圖片 22"/>
          <p:cNvPicPr/>
          <p:nvPr/>
        </p:nvPicPr>
        <p:blipFill>
          <a:blip r:embed="rId5"/>
          <a:stretch/>
        </p:blipFill>
        <p:spPr>
          <a:xfrm>
            <a:off x="1836720" y="2964240"/>
            <a:ext cx="2289600" cy="2086200"/>
          </a:xfrm>
          <a:prstGeom prst="rect">
            <a:avLst/>
          </a:prstGeom>
          <a:ln w="0">
            <a:noFill/>
          </a:ln>
        </p:spPr>
      </p:pic>
      <p:sp>
        <p:nvSpPr>
          <p:cNvPr id="694" name="CustomShape 8"/>
          <p:cNvSpPr/>
          <p:nvPr/>
        </p:nvSpPr>
        <p:spPr>
          <a:xfrm>
            <a:off x="1788120" y="2687400"/>
            <a:ext cx="68688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0000CC"/>
                </a:solidFill>
                <a:latin typeface="Adobe 楷体 Std R"/>
                <a:ea typeface="Adobe 楷体 Std R"/>
              </a:rPr>
              <a:t>首頁</a:t>
            </a:r>
            <a:r>
              <a:rPr lang="en-US" sz="1600" b="0" strike="noStrike" spc="-1">
                <a:solidFill>
                  <a:srgbClr val="0000CC"/>
                </a:solidFill>
                <a:latin typeface="Adobe 楷体 Std R"/>
                <a:ea typeface="Adobe 楷体 Std R"/>
              </a:rPr>
              <a:t>:</a:t>
            </a:r>
            <a:endParaRPr lang="en-US" sz="1600" b="0" strike="noStrike" spc="-1">
              <a:latin typeface="Arial"/>
            </a:endParaRPr>
          </a:p>
        </p:txBody>
      </p:sp>
      <p:sp>
        <p:nvSpPr>
          <p:cNvPr id="695" name="CustomShape 9"/>
          <p:cNvSpPr/>
          <p:nvPr/>
        </p:nvSpPr>
        <p:spPr>
          <a:xfrm rot="3441000" flipV="1">
            <a:off x="6077520" y="2603520"/>
            <a:ext cx="942120" cy="173160"/>
          </a:xfrm>
          <a:prstGeom prst="rightArrow">
            <a:avLst>
              <a:gd name="adj1" fmla="val 50000"/>
              <a:gd name="adj2"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696" name="Picture 2"/>
          <p:cNvPicPr/>
          <p:nvPr/>
        </p:nvPicPr>
        <p:blipFill>
          <a:blip r:embed="rId6"/>
          <a:stretch/>
        </p:blipFill>
        <p:spPr>
          <a:xfrm>
            <a:off x="5668920" y="3447360"/>
            <a:ext cx="3017520" cy="1140480"/>
          </a:xfrm>
          <a:prstGeom prst="rect">
            <a:avLst/>
          </a:prstGeom>
          <a:ln w="0">
            <a:noFill/>
          </a:ln>
        </p:spPr>
      </p:pic>
      <p:sp>
        <p:nvSpPr>
          <p:cNvPr id="697" name="CustomShape 10"/>
          <p:cNvSpPr/>
          <p:nvPr/>
        </p:nvSpPr>
        <p:spPr>
          <a:xfrm>
            <a:off x="5601600" y="3137760"/>
            <a:ext cx="120348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FF0000"/>
                </a:solidFill>
                <a:latin typeface="Adobe 楷体 Std R"/>
                <a:ea typeface="Adobe 楷体 Std R"/>
              </a:rPr>
              <a:t>回到</a:t>
            </a:r>
            <a:r>
              <a:rPr lang="en-US" sz="1600" b="0" strike="noStrike" spc="-1">
                <a:solidFill>
                  <a:srgbClr val="FF0000"/>
                </a:solidFill>
                <a:latin typeface="Adobe 楷体 Std R"/>
                <a:ea typeface="Adobe 楷体 Std R"/>
              </a:rPr>
              <a:t>google:</a:t>
            </a:r>
            <a:endParaRPr lang="en-US" sz="16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8" name="圖片 4"/>
          <p:cNvPicPr/>
          <p:nvPr/>
        </p:nvPicPr>
        <p:blipFill>
          <a:blip r:embed="rId2"/>
          <a:stretch/>
        </p:blipFill>
        <p:spPr>
          <a:xfrm>
            <a:off x="107640" y="2222640"/>
            <a:ext cx="1642320" cy="1496160"/>
          </a:xfrm>
          <a:prstGeom prst="rect">
            <a:avLst/>
          </a:prstGeom>
          <a:ln w="0">
            <a:noFill/>
          </a:ln>
        </p:spPr>
      </p:pic>
      <p:pic>
        <p:nvPicPr>
          <p:cNvPr id="699" name="圖片 8"/>
          <p:cNvPicPr/>
          <p:nvPr/>
        </p:nvPicPr>
        <p:blipFill>
          <a:blip r:embed="rId3"/>
          <a:stretch/>
        </p:blipFill>
        <p:spPr>
          <a:xfrm>
            <a:off x="2339640" y="1409760"/>
            <a:ext cx="2084760" cy="2746080"/>
          </a:xfrm>
          <a:prstGeom prst="rect">
            <a:avLst/>
          </a:prstGeom>
          <a:ln w="0">
            <a:noFill/>
          </a:ln>
        </p:spPr>
      </p:pic>
      <p:pic>
        <p:nvPicPr>
          <p:cNvPr id="700" name="圖片 10"/>
          <p:cNvPicPr/>
          <p:nvPr/>
        </p:nvPicPr>
        <p:blipFill>
          <a:blip r:embed="rId4"/>
          <a:stretch/>
        </p:blipFill>
        <p:spPr>
          <a:xfrm>
            <a:off x="4555800" y="3285720"/>
            <a:ext cx="1708560" cy="1282680"/>
          </a:xfrm>
          <a:prstGeom prst="rect">
            <a:avLst/>
          </a:prstGeom>
          <a:ln w="0">
            <a:noFill/>
          </a:ln>
        </p:spPr>
      </p:pic>
      <p:pic>
        <p:nvPicPr>
          <p:cNvPr id="701" name="圖片 12"/>
          <p:cNvPicPr/>
          <p:nvPr/>
        </p:nvPicPr>
        <p:blipFill>
          <a:blip r:embed="rId5"/>
          <a:stretch/>
        </p:blipFill>
        <p:spPr>
          <a:xfrm>
            <a:off x="5465520" y="2022120"/>
            <a:ext cx="2778480" cy="693000"/>
          </a:xfrm>
          <a:prstGeom prst="rect">
            <a:avLst/>
          </a:prstGeom>
          <a:ln w="0">
            <a:noFill/>
          </a:ln>
        </p:spPr>
      </p:pic>
      <p:sp>
        <p:nvSpPr>
          <p:cNvPr id="702" name="CustomShape 1"/>
          <p:cNvSpPr/>
          <p:nvPr/>
        </p:nvSpPr>
        <p:spPr>
          <a:xfrm>
            <a:off x="1236240" y="3169800"/>
            <a:ext cx="55152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註冊</a:t>
            </a:r>
            <a:endParaRPr lang="en-US" sz="1200" b="0" strike="noStrike" spc="-1">
              <a:latin typeface="Arial"/>
            </a:endParaRPr>
          </a:p>
        </p:txBody>
      </p:sp>
      <p:sp>
        <p:nvSpPr>
          <p:cNvPr id="703" name="CustomShape 2"/>
          <p:cNvSpPr/>
          <p:nvPr/>
        </p:nvSpPr>
        <p:spPr>
          <a:xfrm>
            <a:off x="115560" y="1925280"/>
            <a:ext cx="119448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0000CC"/>
                </a:solidFill>
                <a:latin typeface="Adobe 楷体 Std R"/>
                <a:ea typeface="Adobe 楷体 Std R"/>
              </a:rPr>
              <a:t>尚未有帳號</a:t>
            </a:r>
            <a:endParaRPr lang="en-US" sz="1600" b="0" strike="noStrike" spc="-1">
              <a:latin typeface="Arial"/>
            </a:endParaRPr>
          </a:p>
        </p:txBody>
      </p:sp>
      <p:grpSp>
        <p:nvGrpSpPr>
          <p:cNvPr id="704" name="Group 3"/>
          <p:cNvGrpSpPr/>
          <p:nvPr/>
        </p:nvGrpSpPr>
        <p:grpSpPr>
          <a:xfrm>
            <a:off x="539640" y="555480"/>
            <a:ext cx="4350600" cy="705240"/>
            <a:chOff x="539640" y="555480"/>
            <a:chExt cx="4350600" cy="705240"/>
          </a:xfrm>
        </p:grpSpPr>
        <p:pic>
          <p:nvPicPr>
            <p:cNvPr id="705" name="图片 3"/>
            <p:cNvPicPr/>
            <p:nvPr/>
          </p:nvPicPr>
          <p:blipFill>
            <a:blip r:embed="rId6"/>
            <a:stretch/>
          </p:blipFill>
          <p:spPr>
            <a:xfrm>
              <a:off x="539640" y="555480"/>
              <a:ext cx="683640" cy="705240"/>
            </a:xfrm>
            <a:prstGeom prst="rect">
              <a:avLst/>
            </a:prstGeom>
            <a:ln w="0">
              <a:noFill/>
            </a:ln>
          </p:spPr>
        </p:pic>
        <p:sp>
          <p:nvSpPr>
            <p:cNvPr id="706" name="CustomShape 4"/>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二</a:t>
              </a:r>
              <a:endParaRPr lang="en-US" sz="2400" b="0" strike="noStrike" spc="-1">
                <a:latin typeface="Arial"/>
              </a:endParaRPr>
            </a:p>
          </p:txBody>
        </p:sp>
        <p:sp>
          <p:nvSpPr>
            <p:cNvPr id="707" name="CustomShape 5"/>
            <p:cNvSpPr/>
            <p:nvPr/>
          </p:nvSpPr>
          <p:spPr>
            <a:xfrm>
              <a:off x="1187640" y="627480"/>
              <a:ext cx="37026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註冊</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
        <p:nvSpPr>
          <p:cNvPr id="708" name="CustomShape 6"/>
          <p:cNvSpPr/>
          <p:nvPr/>
        </p:nvSpPr>
        <p:spPr>
          <a:xfrm flipV="1">
            <a:off x="1817280" y="2758680"/>
            <a:ext cx="47088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09" name="CustomShape 7"/>
          <p:cNvSpPr/>
          <p:nvPr/>
        </p:nvSpPr>
        <p:spPr>
          <a:xfrm>
            <a:off x="993960" y="3447720"/>
            <a:ext cx="647640" cy="2710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0" name="CustomShape 8"/>
          <p:cNvSpPr/>
          <p:nvPr/>
        </p:nvSpPr>
        <p:spPr>
          <a:xfrm>
            <a:off x="3435840" y="1925280"/>
            <a:ext cx="11358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使用者姓名</a:t>
            </a:r>
            <a:endParaRPr lang="en-US" sz="1200" b="0" strike="noStrike" spc="-1">
              <a:latin typeface="Arial"/>
            </a:endParaRPr>
          </a:p>
        </p:txBody>
      </p:sp>
      <p:sp>
        <p:nvSpPr>
          <p:cNvPr id="711" name="CustomShape 9"/>
          <p:cNvSpPr/>
          <p:nvPr/>
        </p:nvSpPr>
        <p:spPr>
          <a:xfrm>
            <a:off x="2339640" y="1945080"/>
            <a:ext cx="104220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2" name="CustomShape 10"/>
          <p:cNvSpPr/>
          <p:nvPr/>
        </p:nvSpPr>
        <p:spPr>
          <a:xfrm>
            <a:off x="2339640" y="2238480"/>
            <a:ext cx="104220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3" name="CustomShape 11"/>
          <p:cNvSpPr/>
          <p:nvPr/>
        </p:nvSpPr>
        <p:spPr>
          <a:xfrm>
            <a:off x="3420000" y="2238480"/>
            <a:ext cx="11358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使用者信箱</a:t>
            </a:r>
            <a:endParaRPr lang="en-US" sz="1200" b="0" strike="noStrike" spc="-1">
              <a:latin typeface="Arial"/>
            </a:endParaRPr>
          </a:p>
        </p:txBody>
      </p:sp>
      <p:sp>
        <p:nvSpPr>
          <p:cNvPr id="714" name="CustomShape 12"/>
          <p:cNvSpPr/>
          <p:nvPr/>
        </p:nvSpPr>
        <p:spPr>
          <a:xfrm>
            <a:off x="2339640" y="2515680"/>
            <a:ext cx="104220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5" name="CustomShape 13"/>
          <p:cNvSpPr/>
          <p:nvPr/>
        </p:nvSpPr>
        <p:spPr>
          <a:xfrm>
            <a:off x="3420000" y="2526480"/>
            <a:ext cx="11358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使用者密碼</a:t>
            </a:r>
            <a:endParaRPr lang="en-US" sz="1200" b="0" strike="noStrike" spc="-1">
              <a:latin typeface="Arial"/>
            </a:endParaRPr>
          </a:p>
        </p:txBody>
      </p:sp>
      <p:pic>
        <p:nvPicPr>
          <p:cNvPr id="716" name="Picture 2"/>
          <p:cNvPicPr/>
          <p:nvPr/>
        </p:nvPicPr>
        <p:blipFill>
          <a:blip r:embed="rId7"/>
          <a:stretch/>
        </p:blipFill>
        <p:spPr>
          <a:xfrm>
            <a:off x="5588280" y="744480"/>
            <a:ext cx="2437920" cy="1078560"/>
          </a:xfrm>
          <a:prstGeom prst="rect">
            <a:avLst/>
          </a:prstGeom>
          <a:ln w="0">
            <a:noFill/>
          </a:ln>
        </p:spPr>
      </p:pic>
      <p:sp>
        <p:nvSpPr>
          <p:cNvPr id="717" name="CustomShape 14"/>
          <p:cNvSpPr/>
          <p:nvPr/>
        </p:nvSpPr>
        <p:spPr>
          <a:xfrm flipV="1">
            <a:off x="4655160" y="1626120"/>
            <a:ext cx="47088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8" name="CustomShape 15"/>
          <p:cNvSpPr/>
          <p:nvPr/>
        </p:nvSpPr>
        <p:spPr>
          <a:xfrm>
            <a:off x="2339640" y="2797560"/>
            <a:ext cx="122364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9" name="CustomShape 16"/>
          <p:cNvSpPr/>
          <p:nvPr/>
        </p:nvSpPr>
        <p:spPr>
          <a:xfrm>
            <a:off x="3579840" y="2798640"/>
            <a:ext cx="11358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密碼再次確認</a:t>
            </a:r>
            <a:endParaRPr lang="en-US" sz="1200" b="0" strike="noStrike" spc="-1">
              <a:latin typeface="Arial"/>
            </a:endParaRPr>
          </a:p>
        </p:txBody>
      </p:sp>
      <p:sp>
        <p:nvSpPr>
          <p:cNvPr id="720" name="CustomShape 17"/>
          <p:cNvSpPr/>
          <p:nvPr/>
        </p:nvSpPr>
        <p:spPr>
          <a:xfrm>
            <a:off x="7222680" y="1167120"/>
            <a:ext cx="130932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寄驗證碼至信箱</a:t>
            </a:r>
            <a:endParaRPr lang="en-US" sz="1200" b="0" strike="noStrike" spc="-1">
              <a:latin typeface="Arial"/>
            </a:endParaRPr>
          </a:p>
        </p:txBody>
      </p:sp>
      <p:sp>
        <p:nvSpPr>
          <p:cNvPr id="721" name="CustomShape 18"/>
          <p:cNvSpPr/>
          <p:nvPr/>
        </p:nvSpPr>
        <p:spPr>
          <a:xfrm>
            <a:off x="7308360" y="1488240"/>
            <a:ext cx="520920" cy="2566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22" name="CustomShape 19"/>
          <p:cNvSpPr/>
          <p:nvPr/>
        </p:nvSpPr>
        <p:spPr>
          <a:xfrm>
            <a:off x="6364080" y="2135160"/>
            <a:ext cx="1375920" cy="2336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23" name="CustomShape 20"/>
          <p:cNvSpPr/>
          <p:nvPr/>
        </p:nvSpPr>
        <p:spPr>
          <a:xfrm>
            <a:off x="5796000" y="2422440"/>
            <a:ext cx="16290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輸入驗證碼送出驗證</a:t>
            </a:r>
            <a:endParaRPr lang="en-US" sz="1200" b="0" strike="noStrike" spc="-1">
              <a:latin typeface="Arial"/>
            </a:endParaRPr>
          </a:p>
        </p:txBody>
      </p:sp>
      <p:sp>
        <p:nvSpPr>
          <p:cNvPr id="724" name="CustomShape 21"/>
          <p:cNvSpPr/>
          <p:nvPr/>
        </p:nvSpPr>
        <p:spPr>
          <a:xfrm rot="7935600" flipV="1">
            <a:off x="5320440" y="2974680"/>
            <a:ext cx="942120" cy="17316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25" name="CustomShape 22"/>
          <p:cNvSpPr/>
          <p:nvPr/>
        </p:nvSpPr>
        <p:spPr>
          <a:xfrm rot="3441000" flipV="1">
            <a:off x="7281360" y="2871720"/>
            <a:ext cx="942120" cy="173160"/>
          </a:xfrm>
          <a:prstGeom prst="rightArrow">
            <a:avLst>
              <a:gd name="adj1" fmla="val 50000"/>
              <a:gd name="adj2"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26" name="CustomShape 23"/>
          <p:cNvSpPr/>
          <p:nvPr/>
        </p:nvSpPr>
        <p:spPr>
          <a:xfrm>
            <a:off x="5190120" y="269568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0000CC"/>
                </a:solidFill>
                <a:latin typeface="Adobe 楷体 Std R"/>
                <a:ea typeface="Adobe 楷体 Std R"/>
              </a:rPr>
              <a:t>成功</a:t>
            </a:r>
            <a:endParaRPr lang="en-US" sz="1600" b="0" strike="noStrike" spc="-1">
              <a:latin typeface="Arial"/>
            </a:endParaRPr>
          </a:p>
        </p:txBody>
      </p:sp>
      <p:sp>
        <p:nvSpPr>
          <p:cNvPr id="727" name="CustomShape 24"/>
          <p:cNvSpPr/>
          <p:nvPr/>
        </p:nvSpPr>
        <p:spPr>
          <a:xfrm>
            <a:off x="7881480" y="273816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FF0000"/>
                </a:solidFill>
                <a:latin typeface="Adobe 楷体 Std R"/>
                <a:ea typeface="Adobe 楷体 Std R"/>
              </a:rPr>
              <a:t>失敗</a:t>
            </a:r>
            <a:endParaRPr lang="en-US" sz="1600" b="0" strike="noStrike" spc="-1">
              <a:latin typeface="Arial"/>
            </a:endParaRPr>
          </a:p>
        </p:txBody>
      </p:sp>
      <p:sp>
        <p:nvSpPr>
          <p:cNvPr id="728" name="CustomShape 25"/>
          <p:cNvSpPr/>
          <p:nvPr/>
        </p:nvSpPr>
        <p:spPr>
          <a:xfrm>
            <a:off x="4564800" y="3685680"/>
            <a:ext cx="1527840" cy="15012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29" name="CustomShape 26"/>
          <p:cNvSpPr/>
          <p:nvPr/>
        </p:nvSpPr>
        <p:spPr>
          <a:xfrm>
            <a:off x="5232240" y="3402720"/>
            <a:ext cx="103212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點選年月日</a:t>
            </a:r>
            <a:endParaRPr lang="en-US" sz="1200" b="0" strike="noStrike" spc="-1">
              <a:latin typeface="Arial"/>
            </a:endParaRPr>
          </a:p>
        </p:txBody>
      </p:sp>
      <p:sp>
        <p:nvSpPr>
          <p:cNvPr id="730" name="CustomShape 27"/>
          <p:cNvSpPr/>
          <p:nvPr/>
        </p:nvSpPr>
        <p:spPr>
          <a:xfrm>
            <a:off x="4549680" y="3867840"/>
            <a:ext cx="1527840" cy="15012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31" name="CustomShape 28"/>
          <p:cNvSpPr/>
          <p:nvPr/>
        </p:nvSpPr>
        <p:spPr>
          <a:xfrm>
            <a:off x="5418000" y="4024080"/>
            <a:ext cx="150948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輸入時</a:t>
            </a:r>
            <a:r>
              <a:rPr lang="en-US" sz="1200" b="0" strike="noStrike" spc="-1">
                <a:solidFill>
                  <a:srgbClr val="0000CC"/>
                </a:solidFill>
                <a:latin typeface="Calibri"/>
              </a:rPr>
              <a:t>(24</a:t>
            </a:r>
            <a:r>
              <a:rPr lang="zh-TW" sz="1200" b="0" strike="noStrike" spc="-1">
                <a:solidFill>
                  <a:srgbClr val="0000CC"/>
                </a:solidFill>
                <a:latin typeface="Calibri"/>
              </a:rPr>
              <a:t>小時制</a:t>
            </a:r>
            <a:r>
              <a:rPr lang="en-US" sz="1200" b="0" strike="noStrike" spc="-1">
                <a:solidFill>
                  <a:srgbClr val="0000CC"/>
                </a:solidFill>
                <a:latin typeface="Calibri"/>
              </a:rPr>
              <a:t>)</a:t>
            </a:r>
            <a:endParaRPr lang="en-US" sz="1200" b="0" strike="noStrike" spc="-1">
              <a:latin typeface="Arial"/>
            </a:endParaRPr>
          </a:p>
        </p:txBody>
      </p:sp>
      <p:sp>
        <p:nvSpPr>
          <p:cNvPr id="732" name="CustomShape 29"/>
          <p:cNvSpPr/>
          <p:nvPr/>
        </p:nvSpPr>
        <p:spPr>
          <a:xfrm>
            <a:off x="4550400" y="4025520"/>
            <a:ext cx="237240" cy="12996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33" name="CustomShape 30"/>
          <p:cNvSpPr/>
          <p:nvPr/>
        </p:nvSpPr>
        <p:spPr>
          <a:xfrm>
            <a:off x="3880800" y="4155840"/>
            <a:ext cx="105084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下拉選性別</a:t>
            </a:r>
            <a:endParaRPr lang="en-US" sz="1200" b="0" strike="noStrike" spc="-1">
              <a:latin typeface="Arial"/>
            </a:endParaRPr>
          </a:p>
        </p:txBody>
      </p:sp>
      <p:pic>
        <p:nvPicPr>
          <p:cNvPr id="734" name="圖片 733"/>
          <p:cNvPicPr/>
          <p:nvPr/>
        </p:nvPicPr>
        <p:blipFill>
          <a:blip r:embed="rId8"/>
          <a:stretch/>
        </p:blipFill>
        <p:spPr>
          <a:xfrm>
            <a:off x="6389280" y="3382920"/>
            <a:ext cx="2610720" cy="6490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2"/>
          <p:cNvPicPr/>
          <p:nvPr/>
        </p:nvPicPr>
        <p:blipFill>
          <a:blip r:embed="rId3">
            <a:extLst>
              <a:ext uri="{BEBA8EAE-BF5A-486C-A8C5-ECC9F3942E4B}">
                <a14:imgProps xmlns:a14="http://schemas.microsoft.com/office/drawing/2010/main">
                  <a14:imgLayer r:embed="rId4">
                    <a14:imgEffect>
                      <a14:brightnessContrast contrast="-100000"/>
                    </a14:imgEffect>
                  </a14:imgLayer>
                </a14:imgProps>
              </a:ext>
            </a:extLst>
          </a:blip>
          <a:stretch/>
        </p:blipFill>
        <p:spPr>
          <a:xfrm>
            <a:off x="1979640" y="51480"/>
            <a:ext cx="4896360" cy="863640"/>
          </a:xfrm>
          <a:prstGeom prst="rect">
            <a:avLst/>
          </a:prstGeom>
          <a:ln w="0">
            <a:noFill/>
          </a:ln>
        </p:spPr>
      </p:pic>
      <p:pic>
        <p:nvPicPr>
          <p:cNvPr id="99" name="Picture 2" descr="I:\我的模板\中国风模板\中国风模板05\宽版\页面2\切片\屋檐.png"/>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Lst>
          </a:blip>
          <a:stretch/>
        </p:blipFill>
        <p:spPr>
          <a:xfrm>
            <a:off x="0" y="2233080"/>
            <a:ext cx="5592240" cy="2910240"/>
          </a:xfrm>
          <a:prstGeom prst="rect">
            <a:avLst/>
          </a:prstGeom>
          <a:ln w="0">
            <a:noFill/>
          </a:ln>
        </p:spPr>
      </p:pic>
      <p:grpSp>
        <p:nvGrpSpPr>
          <p:cNvPr id="100" name="Group 1"/>
          <p:cNvGrpSpPr/>
          <p:nvPr/>
        </p:nvGrpSpPr>
        <p:grpSpPr>
          <a:xfrm>
            <a:off x="755640" y="713880"/>
            <a:ext cx="6228360" cy="705240"/>
            <a:chOff x="755640" y="713880"/>
            <a:chExt cx="6228360" cy="705240"/>
          </a:xfrm>
        </p:grpSpPr>
        <p:grpSp>
          <p:nvGrpSpPr>
            <p:cNvPr id="101" name="Group 2"/>
            <p:cNvGrpSpPr/>
            <p:nvPr/>
          </p:nvGrpSpPr>
          <p:grpSpPr>
            <a:xfrm>
              <a:off x="755640" y="713880"/>
              <a:ext cx="683640" cy="705240"/>
              <a:chOff x="755640" y="713880"/>
              <a:chExt cx="683640" cy="705240"/>
            </a:xfrm>
          </p:grpSpPr>
          <p:pic>
            <p:nvPicPr>
              <p:cNvPr id="102" name="图片 3"/>
              <p:cNvPicPr/>
              <p:nvPr/>
            </p:nvPicPr>
            <p:blipFill>
              <a:blip r:embed="rId7"/>
              <a:stretch/>
            </p:blipFill>
            <p:spPr>
              <a:xfrm>
                <a:off x="755640" y="713880"/>
                <a:ext cx="683640" cy="705240"/>
              </a:xfrm>
              <a:prstGeom prst="rect">
                <a:avLst/>
              </a:prstGeom>
              <a:ln w="0">
                <a:noFill/>
              </a:ln>
            </p:spPr>
          </p:pic>
          <p:sp>
            <p:nvSpPr>
              <p:cNvPr id="103" name="CustomShape 3"/>
              <p:cNvSpPr/>
              <p:nvPr/>
            </p:nvSpPr>
            <p:spPr>
              <a:xfrm>
                <a:off x="819720" y="7858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一</a:t>
                </a:r>
                <a:endParaRPr lang="en-US" sz="2400" b="0" strike="noStrike" spc="-1">
                  <a:latin typeface="Arial"/>
                </a:endParaRPr>
              </a:p>
            </p:txBody>
          </p:sp>
        </p:grpSp>
        <p:sp>
          <p:nvSpPr>
            <p:cNvPr id="104" name="CustomShape 4"/>
            <p:cNvSpPr/>
            <p:nvPr/>
          </p:nvSpPr>
          <p:spPr>
            <a:xfrm>
              <a:off x="1655640" y="78588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前言</a:t>
              </a:r>
              <a:r>
                <a:rPr lang="en-US" sz="2800" b="1" strike="noStrike" spc="-1">
                  <a:solidFill>
                    <a:srgbClr val="000000"/>
                  </a:solidFill>
                  <a:latin typeface="Adobe 楷体 Std R"/>
                  <a:ea typeface="Adobe 楷体 Std R"/>
                </a:rPr>
                <a:t>(</a:t>
              </a:r>
              <a:r>
                <a:rPr lang="zh-TW" sz="2800" b="1" strike="noStrike" spc="-1">
                  <a:solidFill>
                    <a:srgbClr val="000000"/>
                  </a:solidFill>
                  <a:latin typeface="Adobe 楷体 Std R"/>
                  <a:ea typeface="Adobe 楷体 Std R"/>
                </a:rPr>
                <a:t>製作動機 </a:t>
              </a:r>
              <a:r>
                <a:rPr lang="en-US" sz="2800" b="1" strike="noStrike" spc="-1">
                  <a:solidFill>
                    <a:srgbClr val="000000"/>
                  </a:solidFill>
                  <a:latin typeface="Adobe 楷体 Std R"/>
                  <a:ea typeface="Adobe 楷体 Std R"/>
                </a:rPr>
                <a:t>&amp; </a:t>
              </a:r>
              <a:r>
                <a:rPr lang="zh-TW" sz="2800" b="1" strike="noStrike" spc="-1">
                  <a:solidFill>
                    <a:srgbClr val="000000"/>
                  </a:solidFill>
                  <a:latin typeface="Adobe 楷体 Std R"/>
                  <a:ea typeface="Adobe 楷体 Std R"/>
                </a:rPr>
                <a:t>目標</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105" name="Group 5"/>
          <p:cNvGrpSpPr/>
          <p:nvPr/>
        </p:nvGrpSpPr>
        <p:grpSpPr>
          <a:xfrm>
            <a:off x="755640" y="1505880"/>
            <a:ext cx="6228360" cy="705240"/>
            <a:chOff x="755640" y="1505880"/>
            <a:chExt cx="6228360" cy="705240"/>
          </a:xfrm>
        </p:grpSpPr>
        <p:grpSp>
          <p:nvGrpSpPr>
            <p:cNvPr id="106" name="Group 6"/>
            <p:cNvGrpSpPr/>
            <p:nvPr/>
          </p:nvGrpSpPr>
          <p:grpSpPr>
            <a:xfrm>
              <a:off x="755640" y="1505880"/>
              <a:ext cx="683640" cy="705240"/>
              <a:chOff x="755640" y="1505880"/>
              <a:chExt cx="683640" cy="705240"/>
            </a:xfrm>
          </p:grpSpPr>
          <p:pic>
            <p:nvPicPr>
              <p:cNvPr id="107" name="图片 12"/>
              <p:cNvPicPr/>
              <p:nvPr/>
            </p:nvPicPr>
            <p:blipFill>
              <a:blip r:embed="rId7"/>
              <a:stretch/>
            </p:blipFill>
            <p:spPr>
              <a:xfrm>
                <a:off x="755640" y="1505880"/>
                <a:ext cx="683640" cy="705240"/>
              </a:xfrm>
              <a:prstGeom prst="rect">
                <a:avLst/>
              </a:prstGeom>
              <a:ln w="0">
                <a:noFill/>
              </a:ln>
            </p:spPr>
          </p:pic>
          <p:sp>
            <p:nvSpPr>
              <p:cNvPr id="108" name="CustomShape 7"/>
              <p:cNvSpPr/>
              <p:nvPr/>
            </p:nvSpPr>
            <p:spPr>
              <a:xfrm>
                <a:off x="819720" y="15778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二</a:t>
                </a:r>
                <a:endParaRPr lang="en-US" sz="2400" b="0" strike="noStrike" spc="-1">
                  <a:latin typeface="Arial"/>
                </a:endParaRPr>
              </a:p>
            </p:txBody>
          </p:sp>
        </p:grpSp>
        <p:sp>
          <p:nvSpPr>
            <p:cNvPr id="109" name="CustomShape 8"/>
            <p:cNvSpPr/>
            <p:nvPr/>
          </p:nvSpPr>
          <p:spPr>
            <a:xfrm>
              <a:off x="1655640" y="157788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系統架構圖</a:t>
              </a:r>
              <a:endParaRPr lang="en-US" sz="2800" b="0" strike="noStrike" spc="-1">
                <a:latin typeface="Arial"/>
              </a:endParaRPr>
            </a:p>
          </p:txBody>
        </p:sp>
      </p:grpSp>
      <p:grpSp>
        <p:nvGrpSpPr>
          <p:cNvPr id="110" name="Group 9"/>
          <p:cNvGrpSpPr/>
          <p:nvPr/>
        </p:nvGrpSpPr>
        <p:grpSpPr>
          <a:xfrm>
            <a:off x="755640" y="2283840"/>
            <a:ext cx="6228360" cy="705240"/>
            <a:chOff x="755640" y="2283840"/>
            <a:chExt cx="6228360" cy="705240"/>
          </a:xfrm>
        </p:grpSpPr>
        <p:grpSp>
          <p:nvGrpSpPr>
            <p:cNvPr id="111" name="Group 10"/>
            <p:cNvGrpSpPr/>
            <p:nvPr/>
          </p:nvGrpSpPr>
          <p:grpSpPr>
            <a:xfrm>
              <a:off x="755640" y="2283840"/>
              <a:ext cx="683640" cy="705240"/>
              <a:chOff x="755640" y="2283840"/>
              <a:chExt cx="683640" cy="705240"/>
            </a:xfrm>
          </p:grpSpPr>
          <p:pic>
            <p:nvPicPr>
              <p:cNvPr id="112" name="图片 17"/>
              <p:cNvPicPr/>
              <p:nvPr/>
            </p:nvPicPr>
            <p:blipFill>
              <a:blip r:embed="rId7"/>
              <a:stretch/>
            </p:blipFill>
            <p:spPr>
              <a:xfrm>
                <a:off x="755640" y="2283840"/>
                <a:ext cx="683640" cy="705240"/>
              </a:xfrm>
              <a:prstGeom prst="rect">
                <a:avLst/>
              </a:prstGeom>
              <a:ln w="0">
                <a:noFill/>
              </a:ln>
            </p:spPr>
          </p:pic>
          <p:sp>
            <p:nvSpPr>
              <p:cNvPr id="113" name="CustomShape 11"/>
              <p:cNvSpPr/>
              <p:nvPr/>
            </p:nvSpPr>
            <p:spPr>
              <a:xfrm>
                <a:off x="819720" y="23558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三</a:t>
                </a:r>
                <a:endParaRPr lang="en-US" sz="2400" b="0" strike="noStrike" spc="-1">
                  <a:latin typeface="Arial"/>
                </a:endParaRPr>
              </a:p>
            </p:txBody>
          </p:sp>
        </p:grpSp>
        <p:sp>
          <p:nvSpPr>
            <p:cNvPr id="114" name="CustomShape 12"/>
            <p:cNvSpPr/>
            <p:nvPr/>
          </p:nvSpPr>
          <p:spPr>
            <a:xfrm>
              <a:off x="1655640" y="235584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系統流程</a:t>
              </a:r>
              <a:endParaRPr lang="en-US" sz="2800" b="0" strike="noStrike" spc="-1">
                <a:latin typeface="Arial"/>
              </a:endParaRPr>
            </a:p>
          </p:txBody>
        </p:sp>
      </p:grpSp>
      <p:grpSp>
        <p:nvGrpSpPr>
          <p:cNvPr id="115" name="Group 13"/>
          <p:cNvGrpSpPr/>
          <p:nvPr/>
        </p:nvGrpSpPr>
        <p:grpSpPr>
          <a:xfrm>
            <a:off x="4176000" y="2298240"/>
            <a:ext cx="6228360" cy="705240"/>
            <a:chOff x="4176000" y="2298240"/>
            <a:chExt cx="6228360" cy="705240"/>
          </a:xfrm>
        </p:grpSpPr>
        <p:grpSp>
          <p:nvGrpSpPr>
            <p:cNvPr id="116" name="Group 14"/>
            <p:cNvGrpSpPr/>
            <p:nvPr/>
          </p:nvGrpSpPr>
          <p:grpSpPr>
            <a:xfrm>
              <a:off x="4176000" y="2298240"/>
              <a:ext cx="683640" cy="705240"/>
              <a:chOff x="4176000" y="2298240"/>
              <a:chExt cx="683640" cy="705240"/>
            </a:xfrm>
          </p:grpSpPr>
          <p:pic>
            <p:nvPicPr>
              <p:cNvPr id="117" name="图片 22"/>
              <p:cNvPicPr/>
              <p:nvPr/>
            </p:nvPicPr>
            <p:blipFill>
              <a:blip r:embed="rId7"/>
              <a:stretch/>
            </p:blipFill>
            <p:spPr>
              <a:xfrm>
                <a:off x="4176000" y="2298240"/>
                <a:ext cx="683640" cy="705240"/>
              </a:xfrm>
              <a:prstGeom prst="rect">
                <a:avLst/>
              </a:prstGeom>
              <a:ln w="0">
                <a:noFill/>
              </a:ln>
            </p:spPr>
          </p:pic>
          <p:sp>
            <p:nvSpPr>
              <p:cNvPr id="118" name="CustomShape 15"/>
              <p:cNvSpPr/>
              <p:nvPr/>
            </p:nvSpPr>
            <p:spPr>
              <a:xfrm>
                <a:off x="4240080" y="23702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七</a:t>
                </a:r>
                <a:endParaRPr lang="en-US" sz="2400" b="0" strike="noStrike" spc="-1">
                  <a:latin typeface="Arial"/>
                </a:endParaRPr>
              </a:p>
            </p:txBody>
          </p:sp>
        </p:grpSp>
        <p:sp>
          <p:nvSpPr>
            <p:cNvPr id="119" name="CustomShape 16"/>
            <p:cNvSpPr/>
            <p:nvPr/>
          </p:nvSpPr>
          <p:spPr>
            <a:xfrm>
              <a:off x="5076000" y="237024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問題解決</a:t>
              </a:r>
              <a:endParaRPr lang="en-US" sz="2800" b="0" strike="noStrike" spc="-1">
                <a:latin typeface="Arial"/>
              </a:endParaRPr>
            </a:p>
          </p:txBody>
        </p:sp>
      </p:grpSp>
      <p:pic>
        <p:nvPicPr>
          <p:cNvPr id="120" name="Picture 3" descr="C:\Users\zjd\Desktop\Nipic_11382453_20121127114240691000.png"/>
          <p:cNvPicPr/>
          <p:nvPr/>
        </p:nvPicPr>
        <p:blipFill>
          <a:blip r:embed="rId8"/>
          <a:stretch/>
        </p:blipFill>
        <p:spPr>
          <a:xfrm>
            <a:off x="6004080" y="3190320"/>
            <a:ext cx="3153960" cy="1949400"/>
          </a:xfrm>
          <a:prstGeom prst="rect">
            <a:avLst/>
          </a:prstGeom>
          <a:ln w="0">
            <a:noFill/>
          </a:ln>
        </p:spPr>
      </p:pic>
      <p:sp>
        <p:nvSpPr>
          <p:cNvPr id="121" name="TextShape 17"/>
          <p:cNvSpPr txBox="1"/>
          <p:nvPr/>
        </p:nvSpPr>
        <p:spPr>
          <a:xfrm>
            <a:off x="611640" y="123480"/>
            <a:ext cx="6912360" cy="438840"/>
          </a:xfrm>
          <a:prstGeom prst="rect">
            <a:avLst/>
          </a:prstGeom>
          <a:noFill/>
          <a:ln w="0">
            <a:noFill/>
          </a:ln>
        </p:spPr>
        <p:txBody>
          <a:bodyPr anchor="ctr">
            <a:normAutofit fontScale="55500" lnSpcReduction="10000"/>
          </a:bodyPr>
          <a:lstStyle/>
          <a:p>
            <a:pPr algn="ctr">
              <a:lnSpc>
                <a:spcPct val="100000"/>
              </a:lnSpc>
            </a:pPr>
            <a:r>
              <a:rPr lang="zh-TW" sz="4400" b="1" strike="noStrike" spc="-1">
                <a:solidFill>
                  <a:srgbClr val="000000"/>
                </a:solidFill>
                <a:latin typeface="Adobe 楷体 Std R"/>
                <a:ea typeface="Adobe 楷体 Std R"/>
              </a:rPr>
              <a:t>目錄</a:t>
            </a:r>
            <a:endParaRPr lang="en-US" sz="4400" b="0" strike="noStrike" spc="-1">
              <a:solidFill>
                <a:srgbClr val="000000"/>
              </a:solidFill>
              <a:latin typeface="Calibri"/>
            </a:endParaRPr>
          </a:p>
        </p:txBody>
      </p:sp>
      <p:grpSp>
        <p:nvGrpSpPr>
          <p:cNvPr id="122" name="Group 18"/>
          <p:cNvGrpSpPr/>
          <p:nvPr/>
        </p:nvGrpSpPr>
        <p:grpSpPr>
          <a:xfrm>
            <a:off x="755640" y="3075840"/>
            <a:ext cx="6228360" cy="705240"/>
            <a:chOff x="755640" y="3075840"/>
            <a:chExt cx="6228360" cy="705240"/>
          </a:xfrm>
        </p:grpSpPr>
        <p:grpSp>
          <p:nvGrpSpPr>
            <p:cNvPr id="123" name="Group 19"/>
            <p:cNvGrpSpPr/>
            <p:nvPr/>
          </p:nvGrpSpPr>
          <p:grpSpPr>
            <a:xfrm>
              <a:off x="755640" y="3075840"/>
              <a:ext cx="683640" cy="705240"/>
              <a:chOff x="755640" y="3075840"/>
              <a:chExt cx="683640" cy="705240"/>
            </a:xfrm>
          </p:grpSpPr>
          <p:pic>
            <p:nvPicPr>
              <p:cNvPr id="124" name="图片 22"/>
              <p:cNvPicPr/>
              <p:nvPr/>
            </p:nvPicPr>
            <p:blipFill>
              <a:blip r:embed="rId7"/>
              <a:stretch/>
            </p:blipFill>
            <p:spPr>
              <a:xfrm>
                <a:off x="755640" y="3075840"/>
                <a:ext cx="683640" cy="705240"/>
              </a:xfrm>
              <a:prstGeom prst="rect">
                <a:avLst/>
              </a:prstGeom>
              <a:ln w="0">
                <a:noFill/>
              </a:ln>
            </p:spPr>
          </p:pic>
          <p:sp>
            <p:nvSpPr>
              <p:cNvPr id="125" name="CustomShape 20"/>
              <p:cNvSpPr/>
              <p:nvPr/>
            </p:nvSpPr>
            <p:spPr>
              <a:xfrm>
                <a:off x="819720" y="31478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四</a:t>
                </a:r>
                <a:endParaRPr lang="en-US" sz="2400" b="0" strike="noStrike" spc="-1">
                  <a:latin typeface="Arial"/>
                </a:endParaRPr>
              </a:p>
            </p:txBody>
          </p:sp>
        </p:grpSp>
        <p:sp>
          <p:nvSpPr>
            <p:cNvPr id="126" name="CustomShape 21"/>
            <p:cNvSpPr/>
            <p:nvPr/>
          </p:nvSpPr>
          <p:spPr>
            <a:xfrm>
              <a:off x="1655640" y="314784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主要軟體表</a:t>
              </a:r>
              <a:endParaRPr lang="en-US" sz="2800" b="0" strike="noStrike" spc="-1">
                <a:latin typeface="Arial"/>
              </a:endParaRPr>
            </a:p>
          </p:txBody>
        </p:sp>
      </p:grpSp>
      <p:grpSp>
        <p:nvGrpSpPr>
          <p:cNvPr id="127" name="Group 22"/>
          <p:cNvGrpSpPr/>
          <p:nvPr/>
        </p:nvGrpSpPr>
        <p:grpSpPr>
          <a:xfrm>
            <a:off x="4170600" y="3090240"/>
            <a:ext cx="2993040" cy="705240"/>
            <a:chOff x="4170600" y="3090240"/>
            <a:chExt cx="2993040" cy="705240"/>
          </a:xfrm>
        </p:grpSpPr>
        <p:grpSp>
          <p:nvGrpSpPr>
            <p:cNvPr id="128" name="Group 23"/>
            <p:cNvGrpSpPr/>
            <p:nvPr/>
          </p:nvGrpSpPr>
          <p:grpSpPr>
            <a:xfrm>
              <a:off x="4170600" y="3090240"/>
              <a:ext cx="683640" cy="705240"/>
              <a:chOff x="4170600" y="3090240"/>
              <a:chExt cx="683640" cy="705240"/>
            </a:xfrm>
          </p:grpSpPr>
          <p:pic>
            <p:nvPicPr>
              <p:cNvPr id="129" name="图片 22"/>
              <p:cNvPicPr/>
              <p:nvPr/>
            </p:nvPicPr>
            <p:blipFill>
              <a:blip r:embed="rId7"/>
              <a:stretch/>
            </p:blipFill>
            <p:spPr>
              <a:xfrm>
                <a:off x="4170600" y="3090240"/>
                <a:ext cx="683640" cy="705240"/>
              </a:xfrm>
              <a:prstGeom prst="rect">
                <a:avLst/>
              </a:prstGeom>
              <a:ln w="0">
                <a:noFill/>
              </a:ln>
            </p:spPr>
          </p:pic>
          <p:sp>
            <p:nvSpPr>
              <p:cNvPr id="130" name="CustomShape 24"/>
              <p:cNvSpPr/>
              <p:nvPr/>
            </p:nvSpPr>
            <p:spPr>
              <a:xfrm>
                <a:off x="4234680" y="31622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八</a:t>
                </a:r>
                <a:endParaRPr lang="en-US" sz="2400" b="0" strike="noStrike" spc="-1">
                  <a:latin typeface="Arial"/>
                </a:endParaRPr>
              </a:p>
            </p:txBody>
          </p:sp>
        </p:grpSp>
        <p:sp>
          <p:nvSpPr>
            <p:cNvPr id="131" name="CustomShape 25"/>
            <p:cNvSpPr/>
            <p:nvPr/>
          </p:nvSpPr>
          <p:spPr>
            <a:xfrm>
              <a:off x="5070600" y="3162240"/>
              <a:ext cx="209304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待改進項目</a:t>
              </a:r>
              <a:endParaRPr lang="en-US" sz="2800" b="0" strike="noStrike" spc="-1">
                <a:latin typeface="Arial"/>
              </a:endParaRPr>
            </a:p>
          </p:txBody>
        </p:sp>
      </p:grpSp>
      <p:grpSp>
        <p:nvGrpSpPr>
          <p:cNvPr id="132" name="Group 26"/>
          <p:cNvGrpSpPr/>
          <p:nvPr/>
        </p:nvGrpSpPr>
        <p:grpSpPr>
          <a:xfrm>
            <a:off x="755640" y="3867840"/>
            <a:ext cx="6228360" cy="705240"/>
            <a:chOff x="755640" y="3867840"/>
            <a:chExt cx="6228360" cy="705240"/>
          </a:xfrm>
        </p:grpSpPr>
        <p:grpSp>
          <p:nvGrpSpPr>
            <p:cNvPr id="133" name="Group 27"/>
            <p:cNvGrpSpPr/>
            <p:nvPr/>
          </p:nvGrpSpPr>
          <p:grpSpPr>
            <a:xfrm>
              <a:off x="755640" y="3867840"/>
              <a:ext cx="683640" cy="705240"/>
              <a:chOff x="755640" y="3867840"/>
              <a:chExt cx="683640" cy="705240"/>
            </a:xfrm>
          </p:grpSpPr>
          <p:pic>
            <p:nvPicPr>
              <p:cNvPr id="134" name="图片 22"/>
              <p:cNvPicPr/>
              <p:nvPr/>
            </p:nvPicPr>
            <p:blipFill>
              <a:blip r:embed="rId7"/>
              <a:stretch/>
            </p:blipFill>
            <p:spPr>
              <a:xfrm>
                <a:off x="755640" y="3867840"/>
                <a:ext cx="683640" cy="705240"/>
              </a:xfrm>
              <a:prstGeom prst="rect">
                <a:avLst/>
              </a:prstGeom>
              <a:ln w="0">
                <a:noFill/>
              </a:ln>
            </p:spPr>
          </p:pic>
          <p:sp>
            <p:nvSpPr>
              <p:cNvPr id="135" name="CustomShape 28"/>
              <p:cNvSpPr/>
              <p:nvPr/>
            </p:nvSpPr>
            <p:spPr>
              <a:xfrm>
                <a:off x="819720" y="39398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五</a:t>
                </a:r>
                <a:endParaRPr lang="en-US" sz="2400" b="0" strike="noStrike" spc="-1">
                  <a:latin typeface="Arial"/>
                </a:endParaRPr>
              </a:p>
            </p:txBody>
          </p:sp>
        </p:grpSp>
        <p:sp>
          <p:nvSpPr>
            <p:cNvPr id="136" name="CustomShape 29"/>
            <p:cNvSpPr/>
            <p:nvPr/>
          </p:nvSpPr>
          <p:spPr>
            <a:xfrm>
              <a:off x="1655640" y="393984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功能區塊說明</a:t>
              </a:r>
              <a:endParaRPr lang="en-US" sz="2800" b="0" strike="noStrike" spc="-1">
                <a:latin typeface="Arial"/>
              </a:endParaRPr>
            </a:p>
          </p:txBody>
        </p:sp>
      </p:grpSp>
      <p:grpSp>
        <p:nvGrpSpPr>
          <p:cNvPr id="137" name="Group 30"/>
          <p:cNvGrpSpPr/>
          <p:nvPr/>
        </p:nvGrpSpPr>
        <p:grpSpPr>
          <a:xfrm>
            <a:off x="4170600" y="1433880"/>
            <a:ext cx="6228360" cy="705240"/>
            <a:chOff x="4170600" y="1433880"/>
            <a:chExt cx="6228360" cy="705240"/>
          </a:xfrm>
        </p:grpSpPr>
        <p:grpSp>
          <p:nvGrpSpPr>
            <p:cNvPr id="138" name="Group 31"/>
            <p:cNvGrpSpPr/>
            <p:nvPr/>
          </p:nvGrpSpPr>
          <p:grpSpPr>
            <a:xfrm>
              <a:off x="4170600" y="1433880"/>
              <a:ext cx="683640" cy="705240"/>
              <a:chOff x="4170600" y="1433880"/>
              <a:chExt cx="683640" cy="705240"/>
            </a:xfrm>
          </p:grpSpPr>
          <p:pic>
            <p:nvPicPr>
              <p:cNvPr id="139" name="图片 17"/>
              <p:cNvPicPr/>
              <p:nvPr/>
            </p:nvPicPr>
            <p:blipFill>
              <a:blip r:embed="rId7"/>
              <a:stretch/>
            </p:blipFill>
            <p:spPr>
              <a:xfrm>
                <a:off x="4170600" y="1433880"/>
                <a:ext cx="683640" cy="705240"/>
              </a:xfrm>
              <a:prstGeom prst="rect">
                <a:avLst/>
              </a:prstGeom>
              <a:ln w="0">
                <a:noFill/>
              </a:ln>
            </p:spPr>
          </p:pic>
          <p:sp>
            <p:nvSpPr>
              <p:cNvPr id="140" name="CustomShape 32"/>
              <p:cNvSpPr/>
              <p:nvPr/>
            </p:nvSpPr>
            <p:spPr>
              <a:xfrm>
                <a:off x="4234680" y="15058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六</a:t>
                </a:r>
                <a:endParaRPr lang="en-US" sz="2400" b="0" strike="noStrike" spc="-1">
                  <a:latin typeface="Arial"/>
                </a:endParaRPr>
              </a:p>
            </p:txBody>
          </p:sp>
        </p:grpSp>
        <p:sp>
          <p:nvSpPr>
            <p:cNvPr id="141" name="CustomShape 33"/>
            <p:cNvSpPr/>
            <p:nvPr/>
          </p:nvSpPr>
          <p:spPr>
            <a:xfrm>
              <a:off x="5070600" y="150588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實際操作頁面</a:t>
              </a:r>
              <a:endParaRPr lang="en-US" sz="28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1400" advTm="3000">
        <p14:ripple/>
      </p:transition>
    </mc:Choice>
    <mc:Fallback xmlns="" xmlns:p15="http://schemas.microsoft.com/office/powerpoint/2012/main">
      <p:transition spd="slow"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 name="圖片 4"/>
          <p:cNvPicPr/>
          <p:nvPr/>
        </p:nvPicPr>
        <p:blipFill>
          <a:blip r:embed="rId2"/>
          <a:stretch/>
        </p:blipFill>
        <p:spPr>
          <a:xfrm>
            <a:off x="41760" y="1807560"/>
            <a:ext cx="1941840" cy="1769040"/>
          </a:xfrm>
          <a:prstGeom prst="rect">
            <a:avLst/>
          </a:prstGeom>
          <a:ln w="0">
            <a:noFill/>
          </a:ln>
        </p:spPr>
      </p:pic>
      <p:pic>
        <p:nvPicPr>
          <p:cNvPr id="736" name="圖片 5"/>
          <p:cNvPicPr/>
          <p:nvPr/>
        </p:nvPicPr>
        <p:blipFill>
          <a:blip r:embed="rId3"/>
          <a:srcRect l="-32982" t="-5014" r="-1284" b="15680"/>
          <a:stretch/>
        </p:blipFill>
        <p:spPr>
          <a:xfrm>
            <a:off x="-75240" y="1515960"/>
            <a:ext cx="9143640" cy="2589120"/>
          </a:xfrm>
          <a:prstGeom prst="rect">
            <a:avLst/>
          </a:prstGeom>
          <a:ln w="0">
            <a:noFill/>
          </a:ln>
        </p:spPr>
      </p:pic>
      <p:pic>
        <p:nvPicPr>
          <p:cNvPr id="737" name="圖片 9"/>
          <p:cNvPicPr/>
          <p:nvPr/>
        </p:nvPicPr>
        <p:blipFill>
          <a:blip r:embed="rId4"/>
          <a:srcRect b="17643"/>
          <a:stretch/>
        </p:blipFill>
        <p:spPr>
          <a:xfrm>
            <a:off x="2314800" y="2469600"/>
            <a:ext cx="1104840" cy="399600"/>
          </a:xfrm>
          <a:prstGeom prst="rect">
            <a:avLst/>
          </a:prstGeom>
          <a:ln w="0">
            <a:noFill/>
          </a:ln>
        </p:spPr>
      </p:pic>
      <p:pic>
        <p:nvPicPr>
          <p:cNvPr id="738" name="圖片 13"/>
          <p:cNvPicPr/>
          <p:nvPr/>
        </p:nvPicPr>
        <p:blipFill>
          <a:blip r:embed="rId5"/>
          <a:stretch/>
        </p:blipFill>
        <p:spPr>
          <a:xfrm>
            <a:off x="3763440" y="2501640"/>
            <a:ext cx="952200" cy="380520"/>
          </a:xfrm>
          <a:prstGeom prst="rect">
            <a:avLst/>
          </a:prstGeom>
          <a:ln w="0">
            <a:noFill/>
          </a:ln>
        </p:spPr>
      </p:pic>
      <p:pic>
        <p:nvPicPr>
          <p:cNvPr id="739" name="圖片 16"/>
          <p:cNvPicPr/>
          <p:nvPr/>
        </p:nvPicPr>
        <p:blipFill>
          <a:blip r:embed="rId6"/>
          <a:stretch/>
        </p:blipFill>
        <p:spPr>
          <a:xfrm>
            <a:off x="6689520" y="2531520"/>
            <a:ext cx="923760" cy="399600"/>
          </a:xfrm>
          <a:prstGeom prst="rect">
            <a:avLst/>
          </a:prstGeom>
          <a:ln w="0">
            <a:noFill/>
          </a:ln>
        </p:spPr>
      </p:pic>
      <p:pic>
        <p:nvPicPr>
          <p:cNvPr id="740" name="圖片 18"/>
          <p:cNvPicPr/>
          <p:nvPr/>
        </p:nvPicPr>
        <p:blipFill>
          <a:blip r:embed="rId7"/>
          <a:stretch/>
        </p:blipFill>
        <p:spPr>
          <a:xfrm>
            <a:off x="5114160" y="2501640"/>
            <a:ext cx="952200" cy="380520"/>
          </a:xfrm>
          <a:prstGeom prst="rect">
            <a:avLst/>
          </a:prstGeom>
          <a:ln w="0">
            <a:noFill/>
          </a:ln>
        </p:spPr>
      </p:pic>
      <p:pic>
        <p:nvPicPr>
          <p:cNvPr id="741" name="圖片 20"/>
          <p:cNvPicPr/>
          <p:nvPr/>
        </p:nvPicPr>
        <p:blipFill>
          <a:blip r:embed="rId8"/>
          <a:stretch/>
        </p:blipFill>
        <p:spPr>
          <a:xfrm>
            <a:off x="8078760" y="2501640"/>
            <a:ext cx="780840" cy="399600"/>
          </a:xfrm>
          <a:prstGeom prst="rect">
            <a:avLst/>
          </a:prstGeom>
          <a:ln w="0">
            <a:noFill/>
          </a:ln>
        </p:spPr>
      </p:pic>
      <p:sp>
        <p:nvSpPr>
          <p:cNvPr id="742" name="CustomShape 1"/>
          <p:cNvSpPr/>
          <p:nvPr/>
        </p:nvSpPr>
        <p:spPr>
          <a:xfrm>
            <a:off x="654840" y="2733480"/>
            <a:ext cx="4899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登入</a:t>
            </a:r>
            <a:endParaRPr lang="en-US" sz="1200" b="0" strike="noStrike" spc="-1">
              <a:latin typeface="Arial"/>
            </a:endParaRPr>
          </a:p>
        </p:txBody>
      </p:sp>
      <p:sp>
        <p:nvSpPr>
          <p:cNvPr id="743" name="CustomShape 2"/>
          <p:cNvSpPr/>
          <p:nvPr/>
        </p:nvSpPr>
        <p:spPr>
          <a:xfrm>
            <a:off x="58680" y="2703240"/>
            <a:ext cx="647640" cy="16812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44" name="CustomShape 3"/>
          <p:cNvSpPr/>
          <p:nvPr/>
        </p:nvSpPr>
        <p:spPr>
          <a:xfrm>
            <a:off x="1080" y="1510920"/>
            <a:ext cx="99180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0000CC"/>
                </a:solidFill>
                <a:latin typeface="Adobe 楷体 Std R"/>
                <a:ea typeface="Adobe 楷体 Std R"/>
              </a:rPr>
              <a:t>已有帳號</a:t>
            </a:r>
            <a:endParaRPr lang="en-US" sz="1600" b="0" strike="noStrike" spc="-1">
              <a:latin typeface="Arial"/>
            </a:endParaRPr>
          </a:p>
        </p:txBody>
      </p:sp>
      <p:sp>
        <p:nvSpPr>
          <p:cNvPr id="745" name="CustomShape 4"/>
          <p:cNvSpPr/>
          <p:nvPr/>
        </p:nvSpPr>
        <p:spPr>
          <a:xfrm>
            <a:off x="2170800" y="1661400"/>
            <a:ext cx="6793200" cy="262080"/>
          </a:xfrm>
          <a:prstGeom prst="rect">
            <a:avLst/>
          </a:prstGeom>
          <a:noFill/>
          <a:ln>
            <a:solidFill>
              <a:srgbClr val="7030A0"/>
            </a:solidFill>
            <a:round/>
          </a:ln>
        </p:spPr>
        <p:style>
          <a:lnRef idx="2">
            <a:schemeClr val="accent1">
              <a:shade val="50000"/>
            </a:schemeClr>
          </a:lnRef>
          <a:fillRef idx="1">
            <a:schemeClr val="accent1"/>
          </a:fillRef>
          <a:effectRef idx="0">
            <a:schemeClr val="accent1"/>
          </a:effectRef>
          <a:fontRef idx="minor"/>
        </p:style>
      </p:sp>
      <p:grpSp>
        <p:nvGrpSpPr>
          <p:cNvPr id="746" name="Group 5"/>
          <p:cNvGrpSpPr/>
          <p:nvPr/>
        </p:nvGrpSpPr>
        <p:grpSpPr>
          <a:xfrm>
            <a:off x="539640" y="555480"/>
            <a:ext cx="4350600" cy="705240"/>
            <a:chOff x="539640" y="555480"/>
            <a:chExt cx="4350600" cy="705240"/>
          </a:xfrm>
        </p:grpSpPr>
        <p:pic>
          <p:nvPicPr>
            <p:cNvPr id="747" name="图片 3"/>
            <p:cNvPicPr/>
            <p:nvPr/>
          </p:nvPicPr>
          <p:blipFill>
            <a:blip r:embed="rId9"/>
            <a:stretch/>
          </p:blipFill>
          <p:spPr>
            <a:xfrm>
              <a:off x="539640" y="555480"/>
              <a:ext cx="683640" cy="705240"/>
            </a:xfrm>
            <a:prstGeom prst="rect">
              <a:avLst/>
            </a:prstGeom>
            <a:ln w="0">
              <a:noFill/>
            </a:ln>
          </p:spPr>
        </p:pic>
        <p:sp>
          <p:nvSpPr>
            <p:cNvPr id="748" name="CustomShape 6"/>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三</a:t>
              </a:r>
              <a:endParaRPr lang="en-US" sz="2400" b="0" strike="noStrike" spc="-1">
                <a:latin typeface="Arial"/>
              </a:endParaRPr>
            </a:p>
          </p:txBody>
        </p:sp>
        <p:sp>
          <p:nvSpPr>
            <p:cNvPr id="749" name="CustomShape 7"/>
            <p:cNvSpPr/>
            <p:nvPr/>
          </p:nvSpPr>
          <p:spPr>
            <a:xfrm>
              <a:off x="1187640" y="627480"/>
              <a:ext cx="37026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登入</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
        <p:nvSpPr>
          <p:cNvPr id="750" name="CustomShape 8"/>
          <p:cNvSpPr/>
          <p:nvPr/>
        </p:nvSpPr>
        <p:spPr>
          <a:xfrm flipV="1">
            <a:off x="1581840" y="2669040"/>
            <a:ext cx="47088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51" name="CustomShape 9"/>
          <p:cNvSpPr/>
          <p:nvPr/>
        </p:nvSpPr>
        <p:spPr>
          <a:xfrm>
            <a:off x="5091480" y="128268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0000CC"/>
                </a:solidFill>
                <a:latin typeface="Adobe 楷体 Std R"/>
                <a:ea typeface="Adobe 楷体 Std R"/>
              </a:rPr>
              <a:t>主頁</a:t>
            </a:r>
            <a:endParaRPr lang="en-US" sz="1600" b="0" strike="noStrike" spc="-1">
              <a:latin typeface="Arial"/>
            </a:endParaRPr>
          </a:p>
        </p:txBody>
      </p:sp>
      <p:sp>
        <p:nvSpPr>
          <p:cNvPr id="752" name="CustomShape 10"/>
          <p:cNvSpPr/>
          <p:nvPr/>
        </p:nvSpPr>
        <p:spPr>
          <a:xfrm>
            <a:off x="5325480" y="1965960"/>
            <a:ext cx="484200" cy="383760"/>
          </a:xfrm>
          <a:prstGeom prst="downArrow">
            <a:avLst>
              <a:gd name="adj1" fmla="val 50000"/>
              <a:gd name="adj2" fmla="val 50000"/>
            </a:avLst>
          </a:prstGeom>
          <a:solidFill>
            <a:srgbClr val="7030A0"/>
          </a:solidFill>
          <a:ln>
            <a:solidFill>
              <a:srgbClr val="7030A0"/>
            </a:solidFill>
            <a:round/>
          </a:ln>
        </p:spPr>
        <p:style>
          <a:lnRef idx="2">
            <a:schemeClr val="accent1">
              <a:shade val="50000"/>
            </a:schemeClr>
          </a:lnRef>
          <a:fillRef idx="1">
            <a:schemeClr val="accent1"/>
          </a:fillRef>
          <a:effectRef idx="0">
            <a:schemeClr val="accent1"/>
          </a:effectRef>
          <a:fontRef idx="minor"/>
        </p:style>
      </p:sp>
      <p:sp>
        <p:nvSpPr>
          <p:cNvPr id="753" name="CustomShape 11"/>
          <p:cNvSpPr/>
          <p:nvPr/>
        </p:nvSpPr>
        <p:spPr>
          <a:xfrm>
            <a:off x="35640" y="1934640"/>
            <a:ext cx="114372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54" name="CustomShape 12"/>
          <p:cNvSpPr/>
          <p:nvPr/>
        </p:nvSpPr>
        <p:spPr>
          <a:xfrm>
            <a:off x="1187640" y="1975680"/>
            <a:ext cx="12798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輸入使用者信箱</a:t>
            </a:r>
            <a:endParaRPr lang="en-US" sz="1200" b="0" strike="noStrike" spc="-1">
              <a:latin typeface="Arial"/>
            </a:endParaRPr>
          </a:p>
        </p:txBody>
      </p:sp>
      <p:sp>
        <p:nvSpPr>
          <p:cNvPr id="755" name="CustomShape 13"/>
          <p:cNvSpPr/>
          <p:nvPr/>
        </p:nvSpPr>
        <p:spPr>
          <a:xfrm>
            <a:off x="35640" y="2323440"/>
            <a:ext cx="115164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56" name="CustomShape 14"/>
          <p:cNvSpPr/>
          <p:nvPr/>
        </p:nvSpPr>
        <p:spPr>
          <a:xfrm>
            <a:off x="1173960" y="2334600"/>
            <a:ext cx="13518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輸入使用者密碼</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 name="圖片 14"/>
          <p:cNvPicPr/>
          <p:nvPr/>
        </p:nvPicPr>
        <p:blipFill>
          <a:blip r:embed="rId2"/>
          <a:stretch/>
        </p:blipFill>
        <p:spPr>
          <a:xfrm>
            <a:off x="196200" y="2211840"/>
            <a:ext cx="3943440" cy="2520000"/>
          </a:xfrm>
          <a:prstGeom prst="rect">
            <a:avLst/>
          </a:prstGeom>
          <a:ln w="0">
            <a:noFill/>
          </a:ln>
        </p:spPr>
      </p:pic>
      <p:pic>
        <p:nvPicPr>
          <p:cNvPr id="758" name="圖片 3"/>
          <p:cNvPicPr/>
          <p:nvPr/>
        </p:nvPicPr>
        <p:blipFill>
          <a:blip r:embed="rId3"/>
          <a:srcRect b="17643"/>
          <a:stretch/>
        </p:blipFill>
        <p:spPr>
          <a:xfrm>
            <a:off x="3875400" y="1203480"/>
            <a:ext cx="1104840" cy="399600"/>
          </a:xfrm>
          <a:prstGeom prst="rect">
            <a:avLst/>
          </a:prstGeom>
          <a:ln w="0">
            <a:noFill/>
          </a:ln>
        </p:spPr>
      </p:pic>
      <p:grpSp>
        <p:nvGrpSpPr>
          <p:cNvPr id="759" name="Group 1"/>
          <p:cNvGrpSpPr/>
          <p:nvPr/>
        </p:nvGrpSpPr>
        <p:grpSpPr>
          <a:xfrm>
            <a:off x="539640" y="555480"/>
            <a:ext cx="4350600" cy="705240"/>
            <a:chOff x="539640" y="555480"/>
            <a:chExt cx="4350600" cy="705240"/>
          </a:xfrm>
        </p:grpSpPr>
        <p:pic>
          <p:nvPicPr>
            <p:cNvPr id="760" name="图片 3"/>
            <p:cNvPicPr/>
            <p:nvPr/>
          </p:nvPicPr>
          <p:blipFill>
            <a:blip r:embed="rId4"/>
            <a:stretch/>
          </p:blipFill>
          <p:spPr>
            <a:xfrm>
              <a:off x="539640" y="555480"/>
              <a:ext cx="683640" cy="705240"/>
            </a:xfrm>
            <a:prstGeom prst="rect">
              <a:avLst/>
            </a:prstGeom>
            <a:ln w="0">
              <a:noFill/>
            </a:ln>
          </p:spPr>
        </p:pic>
        <p:sp>
          <p:nvSpPr>
            <p:cNvPr id="761"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三</a:t>
              </a:r>
              <a:endParaRPr lang="en-US" sz="2400" b="0" strike="noStrike" spc="-1">
                <a:latin typeface="Arial"/>
              </a:endParaRPr>
            </a:p>
          </p:txBody>
        </p:sp>
        <p:sp>
          <p:nvSpPr>
            <p:cNvPr id="762" name="CustomShape 3"/>
            <p:cNvSpPr/>
            <p:nvPr/>
          </p:nvSpPr>
          <p:spPr>
            <a:xfrm>
              <a:off x="1187640" y="627480"/>
              <a:ext cx="37026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查八字</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
        <p:nvSpPr>
          <p:cNvPr id="763" name="CustomShape 4"/>
          <p:cNvSpPr/>
          <p:nvPr/>
        </p:nvSpPr>
        <p:spPr>
          <a:xfrm>
            <a:off x="1528560" y="1873080"/>
            <a:ext cx="99180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0000CC"/>
                </a:solidFill>
                <a:latin typeface="Adobe 楷体 Std R"/>
                <a:ea typeface="Adobe 楷体 Std R"/>
              </a:rPr>
              <a:t>八字分析</a:t>
            </a:r>
            <a:endParaRPr lang="en-US" sz="1600" b="0" strike="noStrike" spc="-1">
              <a:latin typeface="Arial"/>
            </a:endParaRPr>
          </a:p>
        </p:txBody>
      </p:sp>
      <p:sp>
        <p:nvSpPr>
          <p:cNvPr id="764" name="CustomShape 5"/>
          <p:cNvSpPr/>
          <p:nvPr/>
        </p:nvSpPr>
        <p:spPr>
          <a:xfrm>
            <a:off x="6162480" y="1873080"/>
            <a:ext cx="99180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0000CC"/>
                </a:solidFill>
                <a:latin typeface="Adobe 楷体 Std R"/>
                <a:ea typeface="Adobe 楷体 Std R"/>
              </a:rPr>
              <a:t>命盤分析</a:t>
            </a:r>
            <a:endParaRPr lang="en-US" sz="1600" b="0" strike="noStrike" spc="-1">
              <a:latin typeface="Arial"/>
            </a:endParaRPr>
          </a:p>
        </p:txBody>
      </p:sp>
      <p:pic>
        <p:nvPicPr>
          <p:cNvPr id="765" name="Picture 3"/>
          <p:cNvPicPr/>
          <p:nvPr/>
        </p:nvPicPr>
        <p:blipFill>
          <a:blip r:embed="rId5"/>
          <a:stretch/>
        </p:blipFill>
        <p:spPr>
          <a:xfrm>
            <a:off x="4860720" y="2196000"/>
            <a:ext cx="3743640" cy="25272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6" name="圖片 6"/>
          <p:cNvPicPr/>
          <p:nvPr/>
        </p:nvPicPr>
        <p:blipFill>
          <a:blip r:embed="rId2"/>
          <a:stretch/>
        </p:blipFill>
        <p:spPr>
          <a:xfrm>
            <a:off x="457200" y="1491480"/>
            <a:ext cx="8362800" cy="3182040"/>
          </a:xfrm>
          <a:prstGeom prst="rect">
            <a:avLst/>
          </a:prstGeom>
          <a:ln w="0">
            <a:noFill/>
          </a:ln>
        </p:spPr>
      </p:pic>
      <p:pic>
        <p:nvPicPr>
          <p:cNvPr id="767" name="圖片 7"/>
          <p:cNvPicPr/>
          <p:nvPr/>
        </p:nvPicPr>
        <p:blipFill>
          <a:blip r:embed="rId3"/>
          <a:stretch/>
        </p:blipFill>
        <p:spPr>
          <a:xfrm>
            <a:off x="3951720" y="1015200"/>
            <a:ext cx="952200" cy="380520"/>
          </a:xfrm>
          <a:prstGeom prst="rect">
            <a:avLst/>
          </a:prstGeom>
          <a:ln w="0">
            <a:noFill/>
          </a:ln>
        </p:spPr>
      </p:pic>
      <p:grpSp>
        <p:nvGrpSpPr>
          <p:cNvPr id="768" name="Group 1"/>
          <p:cNvGrpSpPr/>
          <p:nvPr/>
        </p:nvGrpSpPr>
        <p:grpSpPr>
          <a:xfrm>
            <a:off x="539640" y="555480"/>
            <a:ext cx="4350600" cy="705240"/>
            <a:chOff x="539640" y="555480"/>
            <a:chExt cx="4350600" cy="705240"/>
          </a:xfrm>
        </p:grpSpPr>
        <p:pic>
          <p:nvPicPr>
            <p:cNvPr id="769" name="图片 3"/>
            <p:cNvPicPr/>
            <p:nvPr/>
          </p:nvPicPr>
          <p:blipFill>
            <a:blip r:embed="rId4"/>
            <a:stretch/>
          </p:blipFill>
          <p:spPr>
            <a:xfrm>
              <a:off x="539640" y="555480"/>
              <a:ext cx="683640" cy="705240"/>
            </a:xfrm>
            <a:prstGeom prst="rect">
              <a:avLst/>
            </a:prstGeom>
            <a:ln w="0">
              <a:noFill/>
            </a:ln>
          </p:spPr>
        </p:pic>
        <p:sp>
          <p:nvSpPr>
            <p:cNvPr id="770"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四</a:t>
              </a:r>
              <a:endParaRPr lang="en-US" sz="2400" b="0" strike="noStrike" spc="-1">
                <a:latin typeface="Arial"/>
              </a:endParaRPr>
            </a:p>
          </p:txBody>
        </p:sp>
        <p:sp>
          <p:nvSpPr>
            <p:cNvPr id="771" name="CustomShape 3"/>
            <p:cNvSpPr/>
            <p:nvPr/>
          </p:nvSpPr>
          <p:spPr>
            <a:xfrm>
              <a:off x="1187640" y="627480"/>
              <a:ext cx="37026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查公司</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2" name="圖片 4"/>
          <p:cNvPicPr/>
          <p:nvPr/>
        </p:nvPicPr>
        <p:blipFill>
          <a:blip r:embed="rId2"/>
          <a:stretch/>
        </p:blipFill>
        <p:spPr>
          <a:xfrm>
            <a:off x="251640" y="1491480"/>
            <a:ext cx="3394440" cy="708120"/>
          </a:xfrm>
          <a:prstGeom prst="rect">
            <a:avLst/>
          </a:prstGeom>
          <a:ln w="0">
            <a:noFill/>
          </a:ln>
        </p:spPr>
      </p:pic>
      <p:pic>
        <p:nvPicPr>
          <p:cNvPr id="773" name="圖片 3"/>
          <p:cNvPicPr/>
          <p:nvPr/>
        </p:nvPicPr>
        <p:blipFill>
          <a:blip r:embed="rId3"/>
          <a:stretch/>
        </p:blipFill>
        <p:spPr>
          <a:xfrm>
            <a:off x="3852000" y="987480"/>
            <a:ext cx="923760" cy="399600"/>
          </a:xfrm>
          <a:prstGeom prst="rect">
            <a:avLst/>
          </a:prstGeom>
          <a:ln w="0">
            <a:noFill/>
          </a:ln>
        </p:spPr>
      </p:pic>
      <p:sp>
        <p:nvSpPr>
          <p:cNvPr id="774" name="CustomShape 1"/>
          <p:cNvSpPr/>
          <p:nvPr/>
        </p:nvSpPr>
        <p:spPr>
          <a:xfrm>
            <a:off x="2411640" y="1992960"/>
            <a:ext cx="571680" cy="1382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75" name="CustomShape 2"/>
          <p:cNvSpPr/>
          <p:nvPr/>
        </p:nvSpPr>
        <p:spPr>
          <a:xfrm>
            <a:off x="1256040" y="1785240"/>
            <a:ext cx="12798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輸入使用者信箱</a:t>
            </a:r>
            <a:endParaRPr lang="en-US" sz="1200" b="0" strike="noStrike" spc="-1">
              <a:latin typeface="Arial"/>
            </a:endParaRPr>
          </a:p>
        </p:txBody>
      </p:sp>
      <p:sp>
        <p:nvSpPr>
          <p:cNvPr id="776" name="CustomShape 3"/>
          <p:cNvSpPr/>
          <p:nvPr/>
        </p:nvSpPr>
        <p:spPr>
          <a:xfrm>
            <a:off x="2411640" y="1831680"/>
            <a:ext cx="935640" cy="12816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77" name="CustomShape 4"/>
          <p:cNvSpPr/>
          <p:nvPr/>
        </p:nvSpPr>
        <p:spPr>
          <a:xfrm>
            <a:off x="1418760" y="1960200"/>
            <a:ext cx="10155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送出信箱</a:t>
            </a:r>
            <a:endParaRPr lang="en-US" sz="1200" b="0" strike="noStrike" spc="-1">
              <a:latin typeface="Arial"/>
            </a:endParaRPr>
          </a:p>
        </p:txBody>
      </p:sp>
      <p:pic>
        <p:nvPicPr>
          <p:cNvPr id="778" name="Picture 2"/>
          <p:cNvPicPr/>
          <p:nvPr/>
        </p:nvPicPr>
        <p:blipFill>
          <a:blip r:embed="rId4"/>
          <a:stretch/>
        </p:blipFill>
        <p:spPr>
          <a:xfrm>
            <a:off x="251640" y="2730240"/>
            <a:ext cx="5238360" cy="1821600"/>
          </a:xfrm>
          <a:prstGeom prst="rect">
            <a:avLst/>
          </a:prstGeom>
          <a:ln w="0">
            <a:noFill/>
          </a:ln>
        </p:spPr>
      </p:pic>
      <p:sp>
        <p:nvSpPr>
          <p:cNvPr id="779" name="CustomShape 5"/>
          <p:cNvSpPr/>
          <p:nvPr/>
        </p:nvSpPr>
        <p:spPr>
          <a:xfrm rot="5400000" flipV="1">
            <a:off x="2442600" y="2341080"/>
            <a:ext cx="38952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80" name="CustomShape 6"/>
          <p:cNvSpPr/>
          <p:nvPr/>
        </p:nvSpPr>
        <p:spPr>
          <a:xfrm>
            <a:off x="539640" y="3507840"/>
            <a:ext cx="4824000" cy="4316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81" name="CustomShape 7"/>
          <p:cNvSpPr/>
          <p:nvPr/>
        </p:nvSpPr>
        <p:spPr>
          <a:xfrm>
            <a:off x="4267800" y="3231000"/>
            <a:ext cx="10155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點擊連結</a:t>
            </a:r>
            <a:endParaRPr lang="en-US" sz="1200" b="0" strike="noStrike" spc="-1">
              <a:latin typeface="Arial"/>
            </a:endParaRPr>
          </a:p>
        </p:txBody>
      </p:sp>
      <p:pic>
        <p:nvPicPr>
          <p:cNvPr id="782" name="圖片 13"/>
          <p:cNvPicPr/>
          <p:nvPr/>
        </p:nvPicPr>
        <p:blipFill>
          <a:blip r:embed="rId2"/>
          <a:srcRect l="63787"/>
          <a:stretch/>
        </p:blipFill>
        <p:spPr>
          <a:xfrm>
            <a:off x="6588360" y="1311840"/>
            <a:ext cx="2027160" cy="1168200"/>
          </a:xfrm>
          <a:prstGeom prst="rect">
            <a:avLst/>
          </a:prstGeom>
          <a:ln w="0">
            <a:noFill/>
          </a:ln>
        </p:spPr>
      </p:pic>
      <p:sp>
        <p:nvSpPr>
          <p:cNvPr id="783" name="CustomShape 8"/>
          <p:cNvSpPr/>
          <p:nvPr/>
        </p:nvSpPr>
        <p:spPr>
          <a:xfrm rot="20028600" flipV="1">
            <a:off x="5508000" y="2258640"/>
            <a:ext cx="984960" cy="30996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pic>
        <p:nvPicPr>
          <p:cNvPr id="784" name="圖片 15"/>
          <p:cNvPicPr/>
          <p:nvPr/>
        </p:nvPicPr>
        <p:blipFill>
          <a:blip r:embed="rId5"/>
          <a:stretch/>
        </p:blipFill>
        <p:spPr>
          <a:xfrm>
            <a:off x="6780600" y="3369240"/>
            <a:ext cx="1642320" cy="1496160"/>
          </a:xfrm>
          <a:prstGeom prst="rect">
            <a:avLst/>
          </a:prstGeom>
          <a:ln w="0">
            <a:noFill/>
          </a:ln>
        </p:spPr>
      </p:pic>
      <p:sp>
        <p:nvSpPr>
          <p:cNvPr id="785" name="CustomShape 9"/>
          <p:cNvSpPr/>
          <p:nvPr/>
        </p:nvSpPr>
        <p:spPr>
          <a:xfrm rot="5400000" flipV="1">
            <a:off x="7407000" y="2730960"/>
            <a:ext cx="38952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86" name="CustomShape 10"/>
          <p:cNvSpPr/>
          <p:nvPr/>
        </p:nvSpPr>
        <p:spPr>
          <a:xfrm>
            <a:off x="6588360" y="1855800"/>
            <a:ext cx="1171080" cy="2062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87" name="CustomShape 11"/>
          <p:cNvSpPr/>
          <p:nvPr/>
        </p:nvSpPr>
        <p:spPr>
          <a:xfrm>
            <a:off x="6601680" y="2084040"/>
            <a:ext cx="777960" cy="21960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88" name="CustomShape 12"/>
          <p:cNvSpPr/>
          <p:nvPr/>
        </p:nvSpPr>
        <p:spPr>
          <a:xfrm>
            <a:off x="7444440" y="2084040"/>
            <a:ext cx="10155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送出新密碼</a:t>
            </a:r>
            <a:endParaRPr lang="en-US" sz="1200" b="0" strike="noStrike" spc="-1">
              <a:latin typeface="Arial"/>
            </a:endParaRPr>
          </a:p>
        </p:txBody>
      </p:sp>
      <p:sp>
        <p:nvSpPr>
          <p:cNvPr id="789" name="CustomShape 13"/>
          <p:cNvSpPr/>
          <p:nvPr/>
        </p:nvSpPr>
        <p:spPr>
          <a:xfrm>
            <a:off x="7812360" y="1827000"/>
            <a:ext cx="10155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設定新密碼</a:t>
            </a:r>
            <a:endParaRPr lang="en-US" sz="1200" b="0" strike="noStrike" spc="-1">
              <a:latin typeface="Arial"/>
            </a:endParaRPr>
          </a:p>
        </p:txBody>
      </p:sp>
      <p:sp>
        <p:nvSpPr>
          <p:cNvPr id="790" name="CustomShape 14"/>
          <p:cNvSpPr/>
          <p:nvPr/>
        </p:nvSpPr>
        <p:spPr>
          <a:xfrm>
            <a:off x="6747840" y="3092400"/>
            <a:ext cx="10155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登入頁面</a:t>
            </a:r>
            <a:endParaRPr lang="en-US" sz="1200" b="0" strike="noStrike" spc="-1">
              <a:latin typeface="Arial"/>
            </a:endParaRPr>
          </a:p>
        </p:txBody>
      </p:sp>
      <p:grpSp>
        <p:nvGrpSpPr>
          <p:cNvPr id="791" name="Group 15"/>
          <p:cNvGrpSpPr/>
          <p:nvPr/>
        </p:nvGrpSpPr>
        <p:grpSpPr>
          <a:xfrm>
            <a:off x="539640" y="555480"/>
            <a:ext cx="4350600" cy="705240"/>
            <a:chOff x="539640" y="555480"/>
            <a:chExt cx="4350600" cy="705240"/>
          </a:xfrm>
        </p:grpSpPr>
        <p:pic>
          <p:nvPicPr>
            <p:cNvPr id="792" name="图片 3"/>
            <p:cNvPicPr/>
            <p:nvPr/>
          </p:nvPicPr>
          <p:blipFill>
            <a:blip r:embed="rId6"/>
            <a:stretch/>
          </p:blipFill>
          <p:spPr>
            <a:xfrm>
              <a:off x="539640" y="555480"/>
              <a:ext cx="683640" cy="705240"/>
            </a:xfrm>
            <a:prstGeom prst="rect">
              <a:avLst/>
            </a:prstGeom>
            <a:ln w="0">
              <a:noFill/>
            </a:ln>
          </p:spPr>
        </p:pic>
        <p:sp>
          <p:nvSpPr>
            <p:cNvPr id="793" name="CustomShape 16"/>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四</a:t>
              </a:r>
              <a:endParaRPr lang="en-US" sz="2400" b="0" strike="noStrike" spc="-1">
                <a:latin typeface="Arial"/>
              </a:endParaRPr>
            </a:p>
          </p:txBody>
        </p:sp>
        <p:sp>
          <p:nvSpPr>
            <p:cNvPr id="794" name="CustomShape 17"/>
            <p:cNvSpPr/>
            <p:nvPr/>
          </p:nvSpPr>
          <p:spPr>
            <a:xfrm>
              <a:off x="1187640" y="627480"/>
              <a:ext cx="37026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修改密碼</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5" name="圖片 10"/>
          <p:cNvPicPr/>
          <p:nvPr/>
        </p:nvPicPr>
        <p:blipFill>
          <a:blip r:embed="rId2"/>
          <a:stretch/>
        </p:blipFill>
        <p:spPr>
          <a:xfrm>
            <a:off x="755640" y="1662120"/>
            <a:ext cx="4377960" cy="3286800"/>
          </a:xfrm>
          <a:prstGeom prst="rect">
            <a:avLst/>
          </a:prstGeom>
          <a:ln w="0">
            <a:noFill/>
          </a:ln>
        </p:spPr>
      </p:pic>
      <p:pic>
        <p:nvPicPr>
          <p:cNvPr id="796" name="圖片 9"/>
          <p:cNvPicPr/>
          <p:nvPr/>
        </p:nvPicPr>
        <p:blipFill>
          <a:blip r:embed="rId3"/>
          <a:stretch/>
        </p:blipFill>
        <p:spPr>
          <a:xfrm>
            <a:off x="2195640" y="1203480"/>
            <a:ext cx="952200" cy="380520"/>
          </a:xfrm>
          <a:prstGeom prst="rect">
            <a:avLst/>
          </a:prstGeom>
          <a:ln w="0">
            <a:noFill/>
          </a:ln>
        </p:spPr>
      </p:pic>
      <p:sp>
        <p:nvSpPr>
          <p:cNvPr id="797" name="CustomShape 1"/>
          <p:cNvSpPr/>
          <p:nvPr/>
        </p:nvSpPr>
        <p:spPr>
          <a:xfrm>
            <a:off x="780480" y="2715840"/>
            <a:ext cx="1414800" cy="3596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98" name="CustomShape 2"/>
          <p:cNvSpPr/>
          <p:nvPr/>
        </p:nvSpPr>
        <p:spPr>
          <a:xfrm>
            <a:off x="972000" y="2442240"/>
            <a:ext cx="103212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點選年月日</a:t>
            </a:r>
            <a:endParaRPr lang="en-US" sz="1200" b="0" strike="noStrike" spc="-1">
              <a:latin typeface="Arial"/>
            </a:endParaRPr>
          </a:p>
        </p:txBody>
      </p:sp>
      <p:sp>
        <p:nvSpPr>
          <p:cNvPr id="799" name="CustomShape 3"/>
          <p:cNvSpPr/>
          <p:nvPr/>
        </p:nvSpPr>
        <p:spPr>
          <a:xfrm>
            <a:off x="798840" y="3201840"/>
            <a:ext cx="2286000" cy="3776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800" name="CustomShape 4"/>
          <p:cNvSpPr/>
          <p:nvPr/>
        </p:nvSpPr>
        <p:spPr>
          <a:xfrm>
            <a:off x="2211120" y="2937240"/>
            <a:ext cx="150948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輸入時</a:t>
            </a:r>
            <a:r>
              <a:rPr lang="en-US" sz="1200" b="0" strike="noStrike" spc="-1">
                <a:solidFill>
                  <a:srgbClr val="0000CC"/>
                </a:solidFill>
                <a:latin typeface="Calibri"/>
              </a:rPr>
              <a:t>(24</a:t>
            </a:r>
            <a:r>
              <a:rPr lang="zh-TW" sz="1200" b="0" strike="noStrike" spc="-1">
                <a:solidFill>
                  <a:srgbClr val="0000CC"/>
                </a:solidFill>
                <a:latin typeface="Calibri"/>
              </a:rPr>
              <a:t>小時制</a:t>
            </a:r>
            <a:r>
              <a:rPr lang="en-US" sz="1200" b="0" strike="noStrike" spc="-1">
                <a:solidFill>
                  <a:srgbClr val="0000CC"/>
                </a:solidFill>
                <a:latin typeface="Calibri"/>
              </a:rPr>
              <a:t>)</a:t>
            </a:r>
            <a:endParaRPr lang="en-US" sz="1200" b="0" strike="noStrike" spc="-1">
              <a:latin typeface="Arial"/>
            </a:endParaRPr>
          </a:p>
        </p:txBody>
      </p:sp>
      <p:sp>
        <p:nvSpPr>
          <p:cNvPr id="801" name="CustomShape 5"/>
          <p:cNvSpPr/>
          <p:nvPr/>
        </p:nvSpPr>
        <p:spPr>
          <a:xfrm>
            <a:off x="789480" y="3578400"/>
            <a:ext cx="541800" cy="2894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802" name="CustomShape 6"/>
          <p:cNvSpPr/>
          <p:nvPr/>
        </p:nvSpPr>
        <p:spPr>
          <a:xfrm>
            <a:off x="1388880" y="3591000"/>
            <a:ext cx="105084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下拉選性別</a:t>
            </a:r>
            <a:endParaRPr lang="en-US" sz="1200" b="0" strike="noStrike" spc="-1">
              <a:latin typeface="Arial"/>
            </a:endParaRPr>
          </a:p>
        </p:txBody>
      </p:sp>
      <p:pic>
        <p:nvPicPr>
          <p:cNvPr id="803" name="圖片 17"/>
          <p:cNvPicPr/>
          <p:nvPr/>
        </p:nvPicPr>
        <p:blipFill>
          <a:blip r:embed="rId4"/>
          <a:stretch/>
        </p:blipFill>
        <p:spPr>
          <a:xfrm>
            <a:off x="6017760" y="2233800"/>
            <a:ext cx="2950920" cy="2688480"/>
          </a:xfrm>
          <a:prstGeom prst="rect">
            <a:avLst/>
          </a:prstGeom>
          <a:ln w="0">
            <a:noFill/>
          </a:ln>
        </p:spPr>
      </p:pic>
      <p:sp>
        <p:nvSpPr>
          <p:cNvPr id="804" name="CustomShape 7"/>
          <p:cNvSpPr/>
          <p:nvPr/>
        </p:nvSpPr>
        <p:spPr>
          <a:xfrm>
            <a:off x="6031080" y="1817280"/>
            <a:ext cx="10155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登入頁面</a:t>
            </a:r>
            <a:endParaRPr lang="en-US" sz="1200" b="0" strike="noStrike" spc="-1">
              <a:latin typeface="Arial"/>
            </a:endParaRPr>
          </a:p>
        </p:txBody>
      </p:sp>
      <p:pic>
        <p:nvPicPr>
          <p:cNvPr id="805" name="圖片 19"/>
          <p:cNvPicPr/>
          <p:nvPr/>
        </p:nvPicPr>
        <p:blipFill>
          <a:blip r:embed="rId5"/>
          <a:stretch/>
        </p:blipFill>
        <p:spPr>
          <a:xfrm>
            <a:off x="7040160" y="1203480"/>
            <a:ext cx="780840" cy="399600"/>
          </a:xfrm>
          <a:prstGeom prst="rect">
            <a:avLst/>
          </a:prstGeom>
          <a:ln w="0">
            <a:noFill/>
          </a:ln>
        </p:spPr>
      </p:pic>
      <p:sp>
        <p:nvSpPr>
          <p:cNvPr id="806" name="CustomShape 8"/>
          <p:cNvSpPr/>
          <p:nvPr/>
        </p:nvSpPr>
        <p:spPr>
          <a:xfrm rot="5400000" flipV="1">
            <a:off x="7235640" y="1745640"/>
            <a:ext cx="38952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grpSp>
        <p:nvGrpSpPr>
          <p:cNvPr id="807" name="Group 9"/>
          <p:cNvGrpSpPr/>
          <p:nvPr/>
        </p:nvGrpSpPr>
        <p:grpSpPr>
          <a:xfrm>
            <a:off x="539640" y="555480"/>
            <a:ext cx="4350600" cy="705240"/>
            <a:chOff x="539640" y="555480"/>
            <a:chExt cx="4350600" cy="705240"/>
          </a:xfrm>
        </p:grpSpPr>
        <p:pic>
          <p:nvPicPr>
            <p:cNvPr id="808" name="图片 3"/>
            <p:cNvPicPr/>
            <p:nvPr/>
          </p:nvPicPr>
          <p:blipFill>
            <a:blip r:embed="rId6"/>
            <a:stretch/>
          </p:blipFill>
          <p:spPr>
            <a:xfrm>
              <a:off x="539640" y="555480"/>
              <a:ext cx="683640" cy="705240"/>
            </a:xfrm>
            <a:prstGeom prst="rect">
              <a:avLst/>
            </a:prstGeom>
            <a:ln w="0">
              <a:noFill/>
            </a:ln>
          </p:spPr>
        </p:pic>
        <p:sp>
          <p:nvSpPr>
            <p:cNvPr id="809" name="CustomShape 10"/>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六</a:t>
              </a:r>
              <a:endParaRPr lang="en-US" sz="2400" b="0" strike="noStrike" spc="-1">
                <a:latin typeface="Arial"/>
              </a:endParaRPr>
            </a:p>
          </p:txBody>
        </p:sp>
        <p:sp>
          <p:nvSpPr>
            <p:cNvPr id="810" name="CustomShape 11"/>
            <p:cNvSpPr/>
            <p:nvPr/>
          </p:nvSpPr>
          <p:spPr>
            <a:xfrm>
              <a:off x="1187640" y="627480"/>
              <a:ext cx="37026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修改資料及登出</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1" name="Picture 2"/>
          <p:cNvPicPr/>
          <p:nvPr/>
        </p:nvPicPr>
        <p:blipFill>
          <a:blip r:embed="rId2">
            <a:extLst/>
          </a:blip>
          <a:stretch/>
        </p:blipFill>
        <p:spPr>
          <a:xfrm>
            <a:off x="1979640" y="51480"/>
            <a:ext cx="4896360" cy="863640"/>
          </a:xfrm>
          <a:prstGeom prst="rect">
            <a:avLst/>
          </a:prstGeom>
          <a:ln w="0">
            <a:noFill/>
          </a:ln>
        </p:spPr>
      </p:pic>
      <p:sp>
        <p:nvSpPr>
          <p:cNvPr id="812" name="CustomShape 1"/>
          <p:cNvSpPr/>
          <p:nvPr/>
        </p:nvSpPr>
        <p:spPr>
          <a:xfrm>
            <a:off x="457200" y="123480"/>
            <a:ext cx="822924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dirty="0">
                <a:solidFill>
                  <a:srgbClr val="000000"/>
                </a:solidFill>
                <a:latin typeface="Adobe 楷体 Std R"/>
                <a:ea typeface="Adobe 楷体 Std R"/>
              </a:rPr>
              <a:t>問題解決</a:t>
            </a:r>
            <a:endParaRPr lang="en-US" sz="4000" b="0" strike="noStrike" spc="-1" dirty="0">
              <a:latin typeface="Arial"/>
            </a:endParaRPr>
          </a:p>
        </p:txBody>
      </p:sp>
      <p:grpSp>
        <p:nvGrpSpPr>
          <p:cNvPr id="813" name="Group 2"/>
          <p:cNvGrpSpPr/>
          <p:nvPr/>
        </p:nvGrpSpPr>
        <p:grpSpPr>
          <a:xfrm>
            <a:off x="673200" y="609120"/>
            <a:ext cx="5877720" cy="729720"/>
            <a:chOff x="673200" y="609120"/>
            <a:chExt cx="5877720" cy="729720"/>
          </a:xfrm>
        </p:grpSpPr>
        <p:grpSp>
          <p:nvGrpSpPr>
            <p:cNvPr id="814" name="Group 3"/>
            <p:cNvGrpSpPr/>
            <p:nvPr/>
          </p:nvGrpSpPr>
          <p:grpSpPr>
            <a:xfrm>
              <a:off x="673200" y="772920"/>
              <a:ext cx="411120" cy="428400"/>
              <a:chOff x="673200" y="772920"/>
              <a:chExt cx="411120" cy="428400"/>
            </a:xfrm>
          </p:grpSpPr>
          <p:pic>
            <p:nvPicPr>
              <p:cNvPr id="815" name="图片 3"/>
              <p:cNvPicPr/>
              <p:nvPr/>
            </p:nvPicPr>
            <p:blipFill>
              <a:blip r:embed="rId3"/>
              <a:stretch/>
            </p:blipFill>
            <p:spPr>
              <a:xfrm>
                <a:off x="673200" y="778680"/>
                <a:ext cx="411120" cy="422640"/>
              </a:xfrm>
              <a:prstGeom prst="rect">
                <a:avLst/>
              </a:prstGeom>
              <a:ln w="0">
                <a:noFill/>
              </a:ln>
            </p:spPr>
          </p:pic>
          <p:sp>
            <p:nvSpPr>
              <p:cNvPr id="816" name="CustomShape 4"/>
              <p:cNvSpPr/>
              <p:nvPr/>
            </p:nvSpPr>
            <p:spPr>
              <a:xfrm>
                <a:off x="743400" y="7729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817" name="CustomShape 5"/>
            <p:cNvSpPr/>
            <p:nvPr/>
          </p:nvSpPr>
          <p:spPr>
            <a:xfrm>
              <a:off x="1046880" y="609120"/>
              <a:ext cx="5504040" cy="729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Adobe 楷体 Std R"/>
                  <a:ea typeface="Adobe 楷体 Std R"/>
                </a:rPr>
                <a:t>Q: </a:t>
              </a:r>
              <a:r>
                <a:rPr lang="zh-TW" sz="1400" b="1" strike="noStrike" spc="-1">
                  <a:solidFill>
                    <a:srgbClr val="000000"/>
                  </a:solidFill>
                  <a:latin typeface="Adobe 楷体 Std R"/>
                  <a:ea typeface="Adobe 楷体 Std R"/>
                </a:rPr>
                <a:t>抓取八字算命資料時</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由於資料項目眾多</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如果還要自己設版面</a:t>
              </a:r>
              <a:r>
                <a:rPr lang="en-US" sz="1400" b="1" strike="noStrike" spc="-1">
                  <a:solidFill>
                    <a:srgbClr val="000000"/>
                  </a:solidFill>
                  <a:latin typeface="Adobe 楷体 Std R"/>
                  <a:ea typeface="Adobe 楷体 Std R"/>
                </a:rPr>
                <a:t>,</a:t>
              </a:r>
              <a:endParaRPr lang="en-US" sz="1400" b="0" strike="noStrike" spc="-1">
                <a:latin typeface="Arial"/>
              </a:endParaRPr>
            </a:p>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再套用所有資料必須花費較多時間</a:t>
              </a:r>
              <a:r>
                <a:rPr lang="en-US" sz="1400" b="1" strike="noStrike" spc="-1">
                  <a:solidFill>
                    <a:srgbClr val="000000"/>
                  </a:solidFill>
                  <a:latin typeface="Adobe 楷体 Std R"/>
                  <a:ea typeface="Adobe 楷体 Std R"/>
                </a:rPr>
                <a:t>.</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A: </a:t>
              </a:r>
              <a:r>
                <a:rPr lang="zh-TW" sz="1400" b="1" strike="noStrike" spc="-1">
                  <a:solidFill>
                    <a:srgbClr val="0000CC"/>
                  </a:solidFill>
                  <a:latin typeface="Adobe 楷体 Std R"/>
                  <a:ea typeface="Adobe 楷体 Std R"/>
                </a:rPr>
                <a:t>直接將擷取網站資料含版面設計來渲染網頁</a:t>
              </a:r>
              <a:r>
                <a:rPr lang="en-US" sz="1400" b="1" strike="noStrike" spc="-1">
                  <a:solidFill>
                    <a:srgbClr val="0000CC"/>
                  </a:solidFill>
                  <a:latin typeface="Adobe 楷体 Std R"/>
                  <a:ea typeface="Adobe 楷体 Std R"/>
                </a:rPr>
                <a:t>.</a:t>
              </a:r>
              <a:endParaRPr lang="en-US" sz="1400" b="0" strike="noStrike" spc="-1">
                <a:latin typeface="Arial"/>
              </a:endParaRPr>
            </a:p>
          </p:txBody>
        </p:sp>
      </p:grpSp>
      <p:grpSp>
        <p:nvGrpSpPr>
          <p:cNvPr id="818" name="Group 6"/>
          <p:cNvGrpSpPr/>
          <p:nvPr/>
        </p:nvGrpSpPr>
        <p:grpSpPr>
          <a:xfrm>
            <a:off x="673560" y="1329120"/>
            <a:ext cx="5933880" cy="942840"/>
            <a:chOff x="673560" y="1329120"/>
            <a:chExt cx="5933880" cy="942840"/>
          </a:xfrm>
        </p:grpSpPr>
        <p:grpSp>
          <p:nvGrpSpPr>
            <p:cNvPr id="819" name="Group 7"/>
            <p:cNvGrpSpPr/>
            <p:nvPr/>
          </p:nvGrpSpPr>
          <p:grpSpPr>
            <a:xfrm>
              <a:off x="673560" y="1492920"/>
              <a:ext cx="411120" cy="428400"/>
              <a:chOff x="673560" y="1492920"/>
              <a:chExt cx="411120" cy="428400"/>
            </a:xfrm>
          </p:grpSpPr>
          <p:pic>
            <p:nvPicPr>
              <p:cNvPr id="820" name="图片 3"/>
              <p:cNvPicPr/>
              <p:nvPr/>
            </p:nvPicPr>
            <p:blipFill>
              <a:blip r:embed="rId3"/>
              <a:stretch/>
            </p:blipFill>
            <p:spPr>
              <a:xfrm>
                <a:off x="673560" y="1498680"/>
                <a:ext cx="411120" cy="422640"/>
              </a:xfrm>
              <a:prstGeom prst="rect">
                <a:avLst/>
              </a:prstGeom>
              <a:ln w="0">
                <a:noFill/>
              </a:ln>
            </p:spPr>
          </p:pic>
          <p:sp>
            <p:nvSpPr>
              <p:cNvPr id="821" name="CustomShape 8"/>
              <p:cNvSpPr/>
              <p:nvPr/>
            </p:nvSpPr>
            <p:spPr>
              <a:xfrm>
                <a:off x="743760" y="14929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822" name="CustomShape 9"/>
            <p:cNvSpPr/>
            <p:nvPr/>
          </p:nvSpPr>
          <p:spPr>
            <a:xfrm>
              <a:off x="1275840" y="1329120"/>
              <a:ext cx="5331600" cy="942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Adobe 楷体 Std R"/>
                  <a:ea typeface="Adobe 楷体 Std R"/>
                </a:rPr>
                <a:t>Q: </a:t>
              </a:r>
              <a:r>
                <a:rPr lang="zh-TW" sz="1400" b="1" strike="noStrike" spc="-1">
                  <a:solidFill>
                    <a:srgbClr val="000000"/>
                  </a:solidFill>
                  <a:latin typeface="Adobe 楷体 Std R"/>
                  <a:ea typeface="Adobe 楷体 Std R"/>
                </a:rPr>
                <a:t>擷取網站直接渲染</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但還需移除顯示相關參考網站的部分訊息</a:t>
              </a:r>
              <a:r>
                <a:rPr lang="en-US" sz="1400" b="1" strike="noStrike" spc="-1">
                  <a:solidFill>
                    <a:srgbClr val="000000"/>
                  </a:solidFill>
                  <a:latin typeface="Adobe 楷体 Std R"/>
                  <a:ea typeface="Adobe 楷体 Std R"/>
                </a:rPr>
                <a:t>,</a:t>
              </a:r>
              <a:endParaRPr lang="en-US" sz="1400" b="0" strike="noStrike" spc="-1">
                <a:latin typeface="Arial"/>
              </a:endParaRPr>
            </a:p>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在使用文字的</a:t>
              </a:r>
              <a:r>
                <a:rPr lang="en-US" sz="1400" b="1" strike="noStrike" spc="-1">
                  <a:solidFill>
                    <a:srgbClr val="000000"/>
                  </a:solidFill>
                  <a:latin typeface="Adobe 楷体 Std R"/>
                  <a:ea typeface="Adobe 楷体 Std R"/>
                </a:rPr>
                <a:t>replace</a:t>
              </a:r>
              <a:r>
                <a:rPr lang="zh-TW" sz="1400" b="1" strike="noStrike" spc="-1">
                  <a:solidFill>
                    <a:srgbClr val="000000"/>
                  </a:solidFill>
                  <a:latin typeface="Adobe 楷体 Std R"/>
                  <a:ea typeface="Adobe 楷体 Std R"/>
                </a:rPr>
                <a:t>的指令時無法將其消除</a:t>
              </a:r>
              <a:r>
                <a:rPr lang="en-US" sz="1400" b="1" strike="noStrike" spc="-1">
                  <a:solidFill>
                    <a:srgbClr val="000000"/>
                  </a:solidFill>
                  <a:latin typeface="Adobe 楷体 Std R"/>
                  <a:ea typeface="Adobe 楷体 Std R"/>
                </a:rPr>
                <a:t>.</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A: </a:t>
              </a:r>
              <a:r>
                <a:rPr lang="zh-TW" sz="1400" b="1" strike="noStrike" spc="-1">
                  <a:solidFill>
                    <a:srgbClr val="0000CC"/>
                  </a:solidFill>
                  <a:latin typeface="Adobe 楷体 Std R"/>
                  <a:ea typeface="Adobe 楷体 Std R"/>
                </a:rPr>
                <a:t>套用</a:t>
              </a:r>
              <a:r>
                <a:rPr lang="en-US" sz="1400" b="1" strike="noStrike" spc="-1">
                  <a:solidFill>
                    <a:srgbClr val="0000CC"/>
                  </a:solidFill>
                  <a:latin typeface="Adobe 楷体 Std R"/>
                  <a:ea typeface="Adobe 楷体 Std R"/>
                </a:rPr>
                <a:t>re</a:t>
              </a:r>
              <a:r>
                <a:rPr lang="zh-TW" sz="1400" b="1" strike="noStrike" spc="-1">
                  <a:solidFill>
                    <a:srgbClr val="0000CC"/>
                  </a:solidFill>
                  <a:latin typeface="Adobe 楷体 Std R"/>
                  <a:ea typeface="Adobe 楷体 Std R"/>
                </a:rPr>
                <a:t>模組的</a:t>
              </a:r>
              <a:r>
                <a:rPr lang="en-US" sz="1400" b="1" strike="noStrike" spc="-1">
                  <a:solidFill>
                    <a:srgbClr val="0000CC"/>
                  </a:solidFill>
                  <a:latin typeface="Adobe 楷体 Std R"/>
                  <a:ea typeface="Adobe 楷体 Std R"/>
                </a:rPr>
                <a:t>pattern = re.compile</a:t>
              </a:r>
              <a:r>
                <a:rPr lang="zh-TW" sz="1400" b="1" strike="noStrike" spc="-1">
                  <a:solidFill>
                    <a:srgbClr val="0000CC"/>
                  </a:solidFill>
                  <a:latin typeface="Adobe 楷体 Std R"/>
                  <a:ea typeface="Adobe 楷体 Std R"/>
                </a:rPr>
                <a:t>的正則表示方式來代表需取代</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之內容</a:t>
              </a: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再</a:t>
              </a:r>
              <a:r>
                <a:rPr lang="en-US" sz="1400" b="1" strike="noStrike" spc="-1">
                  <a:solidFill>
                    <a:srgbClr val="0000CC"/>
                  </a:solidFill>
                  <a:latin typeface="Adobe 楷体 Std R"/>
                  <a:ea typeface="Adobe 楷体 Std R"/>
                </a:rPr>
                <a:t>pattern.sub(‘’,main_str)</a:t>
              </a:r>
              <a:r>
                <a:rPr lang="zh-TW" sz="1400" b="1" strike="noStrike" spc="-1">
                  <a:solidFill>
                    <a:srgbClr val="0000CC"/>
                  </a:solidFill>
                  <a:latin typeface="Adobe 楷体 Std R"/>
                  <a:ea typeface="Adobe 楷体 Std R"/>
                </a:rPr>
                <a:t>讓空白將其取代</a:t>
              </a:r>
              <a:r>
                <a:rPr lang="en-US" sz="1400" b="1" strike="noStrike" spc="-1">
                  <a:solidFill>
                    <a:srgbClr val="0000CC"/>
                  </a:solidFill>
                  <a:latin typeface="Adobe 楷体 Std R"/>
                  <a:ea typeface="Adobe 楷体 Std R"/>
                </a:rPr>
                <a:t>.</a:t>
              </a:r>
              <a:endParaRPr lang="en-US" sz="1400" b="0" strike="noStrike" spc="-1">
                <a:latin typeface="Arial"/>
              </a:endParaRPr>
            </a:p>
          </p:txBody>
        </p:sp>
      </p:grpSp>
      <p:pic>
        <p:nvPicPr>
          <p:cNvPr id="823" name="Picture 2"/>
          <p:cNvPicPr/>
          <p:nvPr/>
        </p:nvPicPr>
        <p:blipFill>
          <a:blip r:embed="rId4"/>
          <a:stretch/>
        </p:blipFill>
        <p:spPr>
          <a:xfrm>
            <a:off x="6568200" y="771480"/>
            <a:ext cx="2468160" cy="1582560"/>
          </a:xfrm>
          <a:prstGeom prst="rect">
            <a:avLst/>
          </a:prstGeom>
          <a:ln w="0">
            <a:noFill/>
          </a:ln>
        </p:spPr>
      </p:pic>
      <p:pic>
        <p:nvPicPr>
          <p:cNvPr id="824" name="Picture 3"/>
          <p:cNvPicPr/>
          <p:nvPr/>
        </p:nvPicPr>
        <p:blipFill>
          <a:blip r:embed="rId5"/>
          <a:stretch/>
        </p:blipFill>
        <p:spPr>
          <a:xfrm>
            <a:off x="6577920" y="2418480"/>
            <a:ext cx="2458080" cy="1377000"/>
          </a:xfrm>
          <a:prstGeom prst="rect">
            <a:avLst/>
          </a:prstGeom>
          <a:ln w="0">
            <a:noFill/>
          </a:ln>
        </p:spPr>
      </p:pic>
      <p:sp>
        <p:nvSpPr>
          <p:cNvPr id="825" name="CustomShape 10"/>
          <p:cNvSpPr/>
          <p:nvPr/>
        </p:nvSpPr>
        <p:spPr>
          <a:xfrm>
            <a:off x="6577920" y="2136240"/>
            <a:ext cx="1224000" cy="2174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826" name="CustomShape 11"/>
          <p:cNvSpPr/>
          <p:nvPr/>
        </p:nvSpPr>
        <p:spPr>
          <a:xfrm>
            <a:off x="6310440" y="2134440"/>
            <a:ext cx="215640" cy="210960"/>
          </a:xfrm>
          <a:prstGeom prst="ellipse">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0000CC"/>
                </a:solidFill>
                <a:latin typeface="Calibri"/>
              </a:rPr>
              <a:t>2</a:t>
            </a:r>
            <a:endParaRPr lang="en-US" sz="1800" b="0" strike="noStrike" spc="-1">
              <a:latin typeface="Arial"/>
            </a:endParaRPr>
          </a:p>
        </p:txBody>
      </p:sp>
      <p:pic>
        <p:nvPicPr>
          <p:cNvPr id="827" name="Picture 6"/>
          <p:cNvPicPr/>
          <p:nvPr/>
        </p:nvPicPr>
        <p:blipFill>
          <a:blip r:embed="rId6"/>
          <a:stretch/>
        </p:blipFill>
        <p:spPr>
          <a:xfrm>
            <a:off x="2239560" y="3423960"/>
            <a:ext cx="4800240" cy="1523520"/>
          </a:xfrm>
          <a:prstGeom prst="rect">
            <a:avLst/>
          </a:prstGeom>
          <a:ln w="0">
            <a:noFill/>
          </a:ln>
        </p:spPr>
      </p:pic>
      <p:grpSp>
        <p:nvGrpSpPr>
          <p:cNvPr id="828" name="Group 12"/>
          <p:cNvGrpSpPr/>
          <p:nvPr/>
        </p:nvGrpSpPr>
        <p:grpSpPr>
          <a:xfrm>
            <a:off x="673560" y="2337840"/>
            <a:ext cx="6113880" cy="942840"/>
            <a:chOff x="673560" y="2337840"/>
            <a:chExt cx="6113880" cy="942840"/>
          </a:xfrm>
        </p:grpSpPr>
        <p:grpSp>
          <p:nvGrpSpPr>
            <p:cNvPr id="829" name="Group 13"/>
            <p:cNvGrpSpPr/>
            <p:nvPr/>
          </p:nvGrpSpPr>
          <p:grpSpPr>
            <a:xfrm>
              <a:off x="673560" y="2501640"/>
              <a:ext cx="411120" cy="428400"/>
              <a:chOff x="673560" y="2501640"/>
              <a:chExt cx="411120" cy="428400"/>
            </a:xfrm>
          </p:grpSpPr>
          <p:pic>
            <p:nvPicPr>
              <p:cNvPr id="830" name="图片 3"/>
              <p:cNvPicPr/>
              <p:nvPr/>
            </p:nvPicPr>
            <p:blipFill>
              <a:blip r:embed="rId3"/>
              <a:stretch/>
            </p:blipFill>
            <p:spPr>
              <a:xfrm>
                <a:off x="673560" y="2507400"/>
                <a:ext cx="411120" cy="422640"/>
              </a:xfrm>
              <a:prstGeom prst="rect">
                <a:avLst/>
              </a:prstGeom>
              <a:ln w="0">
                <a:noFill/>
              </a:ln>
            </p:spPr>
          </p:pic>
          <p:sp>
            <p:nvSpPr>
              <p:cNvPr id="831" name="CustomShape 14"/>
              <p:cNvSpPr/>
              <p:nvPr/>
            </p:nvSpPr>
            <p:spPr>
              <a:xfrm>
                <a:off x="743760" y="250164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3</a:t>
                </a:r>
                <a:endParaRPr lang="en-US" sz="1800" b="0" strike="noStrike" spc="-1">
                  <a:latin typeface="Arial"/>
                </a:endParaRPr>
              </a:p>
            </p:txBody>
          </p:sp>
        </p:grpSp>
        <p:sp>
          <p:nvSpPr>
            <p:cNvPr id="832" name="CustomShape 15"/>
            <p:cNvSpPr/>
            <p:nvPr/>
          </p:nvSpPr>
          <p:spPr>
            <a:xfrm>
              <a:off x="944280" y="2337840"/>
              <a:ext cx="5843160" cy="942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Adobe 楷体 Std R"/>
                  <a:ea typeface="Adobe 楷体 Std R"/>
                </a:rPr>
                <a:t>Q: </a:t>
              </a:r>
              <a:r>
                <a:rPr lang="zh-TW" sz="1400" b="1" strike="noStrike" spc="-1">
                  <a:solidFill>
                    <a:srgbClr val="000000"/>
                  </a:solidFill>
                  <a:latin typeface="Adobe 楷体 Std R"/>
                  <a:ea typeface="Adobe 楷体 Std R"/>
                </a:rPr>
                <a:t>原想是將擷取網站版面全存至</a:t>
              </a:r>
              <a:r>
                <a:rPr lang="en-US" sz="1400" b="1" strike="noStrike" spc="-1">
                  <a:solidFill>
                    <a:srgbClr val="000000"/>
                  </a:solidFill>
                  <a:latin typeface="Adobe 楷体 Std R"/>
                  <a:ea typeface="Adobe 楷体 Std R"/>
                </a:rPr>
                <a:t>firebase,</a:t>
              </a:r>
              <a:r>
                <a:rPr lang="zh-TW" sz="1400" b="1" strike="noStrike" spc="-1">
                  <a:solidFill>
                    <a:srgbClr val="000000"/>
                  </a:solidFill>
                  <a:latin typeface="Adobe 楷体 Std R"/>
                  <a:ea typeface="Adobe 楷体 Std R"/>
                </a:rPr>
                <a:t>再由</a:t>
              </a:r>
              <a:r>
                <a:rPr lang="en-US" sz="1400" b="1" strike="noStrike" spc="-1">
                  <a:solidFill>
                    <a:srgbClr val="000000"/>
                  </a:solidFill>
                  <a:latin typeface="Adobe 楷体 Std R"/>
                  <a:ea typeface="Adobe 楷体 Std R"/>
                </a:rPr>
                <a:t>firebase</a:t>
              </a:r>
              <a:r>
                <a:rPr lang="zh-TW" sz="1400" b="1" strike="noStrike" spc="-1">
                  <a:solidFill>
                    <a:srgbClr val="000000"/>
                  </a:solidFill>
                  <a:latin typeface="Adobe 楷体 Std R"/>
                  <a:ea typeface="Adobe 楷体 Std R"/>
                </a:rPr>
                <a:t>資料庫中讀</a:t>
              </a:r>
              <a:endParaRPr lang="en-US" sz="1400" b="0" strike="noStrike" spc="-1">
                <a:latin typeface="Arial"/>
              </a:endParaRPr>
            </a:p>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取</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但由於資料數量過多</a:t>
              </a:r>
              <a:r>
                <a:rPr lang="en-US" sz="1400" b="1" strike="noStrike" spc="-1">
                  <a:solidFill>
                    <a:srgbClr val="000000"/>
                  </a:solidFill>
                  <a:latin typeface="Adobe 楷体 Std R"/>
                  <a:ea typeface="Adobe 楷体 Std R"/>
                </a:rPr>
                <a:t>(</a:t>
              </a:r>
              <a:r>
                <a:rPr lang="zh-TW" sz="1400" b="1" strike="noStrike" spc="-1">
                  <a:solidFill>
                    <a:srgbClr val="000000"/>
                  </a:solidFill>
                  <a:latin typeface="Adobe 楷体 Std R"/>
                  <a:ea typeface="Adobe 楷体 Std R"/>
                </a:rPr>
                <a:t>超過</a:t>
              </a:r>
              <a:r>
                <a:rPr lang="en-US" sz="1400" b="1" strike="noStrike" spc="-1">
                  <a:solidFill>
                    <a:srgbClr val="000000"/>
                  </a:solidFill>
                  <a:latin typeface="Adobe 楷体 Std R"/>
                  <a:ea typeface="Adobe 楷体 Std R"/>
                </a:rPr>
                <a:t>firebase</a:t>
              </a:r>
              <a:r>
                <a:rPr lang="zh-TW" sz="1400" b="1" strike="noStrike" spc="-1">
                  <a:solidFill>
                    <a:srgbClr val="000000"/>
                  </a:solidFill>
                  <a:latin typeface="Adobe 楷体 Std R"/>
                  <a:ea typeface="Adobe 楷体 Std R"/>
                </a:rPr>
                <a:t>免費空間</a:t>
              </a:r>
              <a:r>
                <a:rPr lang="en-US" sz="1400" b="1" strike="noStrike" spc="-1">
                  <a:solidFill>
                    <a:srgbClr val="000000"/>
                  </a:solidFill>
                  <a:latin typeface="Adobe 楷体 Std R"/>
                  <a:ea typeface="Adobe 楷体 Std R"/>
                </a:rPr>
                <a:t>)</a:t>
              </a:r>
              <a:r>
                <a:rPr lang="zh-TW" sz="1400" b="1" strike="noStrike" spc="-1">
                  <a:solidFill>
                    <a:srgbClr val="000000"/>
                  </a:solidFill>
                  <a:latin typeface="Adobe 楷体 Std R"/>
                  <a:ea typeface="Adobe 楷体 Std R"/>
                </a:rPr>
                <a:t>且讀取效益太差</a:t>
              </a:r>
              <a:r>
                <a:rPr lang="en-US" sz="1400" b="1" strike="noStrike" spc="-1">
                  <a:solidFill>
                    <a:srgbClr val="000000"/>
                  </a:solidFill>
                  <a:latin typeface="Adobe 楷体 Std R"/>
                  <a:ea typeface="Adobe 楷体 Std R"/>
                </a:rPr>
                <a:t>.</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A: </a:t>
              </a:r>
              <a:r>
                <a:rPr lang="zh-TW" sz="1400" b="1" strike="noStrike" spc="-1">
                  <a:solidFill>
                    <a:srgbClr val="0000CC"/>
                  </a:solidFill>
                  <a:latin typeface="Adobe 楷体 Std R"/>
                  <a:ea typeface="Adobe 楷体 Std R"/>
                </a:rPr>
                <a:t>改以每次擷取使用者查詢時</a:t>
              </a: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再將資料庫基本訊息</a:t>
              </a: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送至算命網再</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做擷取及渲染網頁</a:t>
              </a:r>
              <a:r>
                <a:rPr lang="en-US" sz="1400" b="1" strike="noStrike" spc="-1">
                  <a:solidFill>
                    <a:srgbClr val="0000CC"/>
                  </a:solidFill>
                  <a:latin typeface="Adobe 楷体 Std R"/>
                  <a:ea typeface="Adobe 楷体 Std R"/>
                </a:rPr>
                <a:t>.</a:t>
              </a:r>
              <a:endParaRPr lang="en-US" sz="1400" b="0" strike="noStrike" spc="-1">
                <a:latin typeface="Arial"/>
              </a:endParaRPr>
            </a:p>
          </p:txBody>
        </p:sp>
      </p:grpSp>
      <p:sp>
        <p:nvSpPr>
          <p:cNvPr id="833" name="CustomShape 16"/>
          <p:cNvSpPr/>
          <p:nvPr/>
        </p:nvSpPr>
        <p:spPr>
          <a:xfrm>
            <a:off x="1148040" y="3423960"/>
            <a:ext cx="10843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1" strike="noStrike" spc="-1">
                <a:solidFill>
                  <a:srgbClr val="0000CC"/>
                </a:solidFill>
                <a:latin typeface="Adobe 楷体 Std R"/>
                <a:ea typeface="Adobe 楷体 Std R"/>
              </a:rPr>
              <a:t>Firebase</a:t>
            </a:r>
            <a:r>
              <a:rPr lang="zh-TW" sz="1200" b="1" strike="noStrike" spc="-1">
                <a:solidFill>
                  <a:srgbClr val="0000CC"/>
                </a:solidFill>
                <a:latin typeface="Adobe 楷体 Std R"/>
                <a:ea typeface="Adobe 楷体 Std R"/>
              </a:rPr>
              <a:t>規則</a:t>
            </a:r>
            <a:r>
              <a:rPr lang="en-US" sz="1200" b="1" strike="noStrike" spc="-1">
                <a:solidFill>
                  <a:srgbClr val="0000CC"/>
                </a:solidFill>
                <a:latin typeface="Adobe 楷体 Std R"/>
                <a:ea typeface="Adobe 楷体 Std R"/>
              </a:rPr>
              <a:t>:</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4" name="Picture 5"/>
          <p:cNvPicPr/>
          <p:nvPr/>
        </p:nvPicPr>
        <p:blipFill>
          <a:blip r:embed="rId2"/>
          <a:stretch/>
        </p:blipFill>
        <p:spPr>
          <a:xfrm>
            <a:off x="746640" y="1485720"/>
            <a:ext cx="3609000" cy="2712960"/>
          </a:xfrm>
          <a:prstGeom prst="rect">
            <a:avLst/>
          </a:prstGeom>
          <a:ln w="0">
            <a:noFill/>
          </a:ln>
        </p:spPr>
      </p:pic>
      <p:pic>
        <p:nvPicPr>
          <p:cNvPr id="835" name="Picture 4"/>
          <p:cNvPicPr/>
          <p:nvPr/>
        </p:nvPicPr>
        <p:blipFill>
          <a:blip r:embed="rId3"/>
          <a:stretch/>
        </p:blipFill>
        <p:spPr>
          <a:xfrm>
            <a:off x="4860000" y="1525320"/>
            <a:ext cx="4173120" cy="2563200"/>
          </a:xfrm>
          <a:prstGeom prst="rect">
            <a:avLst/>
          </a:prstGeom>
          <a:ln w="0">
            <a:noFill/>
          </a:ln>
        </p:spPr>
      </p:pic>
      <p:sp>
        <p:nvSpPr>
          <p:cNvPr id="836" name="CustomShape 1"/>
          <p:cNvSpPr/>
          <p:nvPr/>
        </p:nvSpPr>
        <p:spPr>
          <a:xfrm>
            <a:off x="746640" y="3981240"/>
            <a:ext cx="832680" cy="2174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grpSp>
        <p:nvGrpSpPr>
          <p:cNvPr id="837" name="Group 2"/>
          <p:cNvGrpSpPr/>
          <p:nvPr/>
        </p:nvGrpSpPr>
        <p:grpSpPr>
          <a:xfrm>
            <a:off x="666360" y="555480"/>
            <a:ext cx="7249972" cy="737210"/>
            <a:chOff x="666360" y="555480"/>
            <a:chExt cx="7249972" cy="737210"/>
          </a:xfrm>
        </p:grpSpPr>
        <p:grpSp>
          <p:nvGrpSpPr>
            <p:cNvPr id="838" name="Group 3"/>
            <p:cNvGrpSpPr/>
            <p:nvPr/>
          </p:nvGrpSpPr>
          <p:grpSpPr>
            <a:xfrm>
              <a:off x="666360" y="719640"/>
              <a:ext cx="411120" cy="428040"/>
              <a:chOff x="666360" y="719640"/>
              <a:chExt cx="411120" cy="428040"/>
            </a:xfrm>
          </p:grpSpPr>
          <p:pic>
            <p:nvPicPr>
              <p:cNvPr id="839" name="图片 3"/>
              <p:cNvPicPr/>
              <p:nvPr/>
            </p:nvPicPr>
            <p:blipFill>
              <a:blip r:embed="rId4"/>
              <a:stretch/>
            </p:blipFill>
            <p:spPr>
              <a:xfrm>
                <a:off x="666360" y="725040"/>
                <a:ext cx="411120" cy="422640"/>
              </a:xfrm>
              <a:prstGeom prst="rect">
                <a:avLst/>
              </a:prstGeom>
              <a:ln w="0">
                <a:noFill/>
              </a:ln>
            </p:spPr>
          </p:pic>
          <p:sp>
            <p:nvSpPr>
              <p:cNvPr id="840" name="CustomShape 4"/>
              <p:cNvSpPr/>
              <p:nvPr/>
            </p:nvSpPr>
            <p:spPr>
              <a:xfrm>
                <a:off x="736560" y="71964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4</a:t>
                </a:r>
                <a:endParaRPr lang="en-US" sz="1800" b="0" strike="noStrike" spc="-1">
                  <a:latin typeface="Arial"/>
                </a:endParaRPr>
              </a:p>
            </p:txBody>
          </p:sp>
        </p:grpSp>
        <p:sp>
          <p:nvSpPr>
            <p:cNvPr id="841" name="CustomShape 5"/>
            <p:cNvSpPr/>
            <p:nvPr/>
          </p:nvSpPr>
          <p:spPr>
            <a:xfrm>
              <a:off x="1108080" y="555480"/>
              <a:ext cx="6808252" cy="73721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dirty="0">
                  <a:solidFill>
                    <a:srgbClr val="000000"/>
                  </a:solidFill>
                  <a:latin typeface="Adobe 楷体 Std R"/>
                  <a:ea typeface="Adobe 楷体 Std R"/>
                </a:rPr>
                <a:t>Q: </a:t>
              </a:r>
              <a:r>
                <a:rPr lang="zh-TW" sz="1400" b="1" strike="noStrike" spc="-1" dirty="0">
                  <a:solidFill>
                    <a:srgbClr val="000000"/>
                  </a:solidFill>
                  <a:latin typeface="Adobe 楷体 Std R"/>
                  <a:ea typeface="Adobe 楷体 Std R"/>
                </a:rPr>
                <a:t>於</a:t>
              </a:r>
              <a:r>
                <a:rPr lang="en-US" sz="1400" b="1" strike="noStrike" spc="-1" dirty="0" err="1">
                  <a:solidFill>
                    <a:srgbClr val="000000"/>
                  </a:solidFill>
                  <a:latin typeface="Adobe 楷体 Std R"/>
                  <a:ea typeface="Adobe 楷体 Std R"/>
                </a:rPr>
                <a:t>Goodinfo</a:t>
              </a:r>
              <a:r>
                <a:rPr lang="en-US" sz="1400" b="1" strike="noStrike" spc="-1" dirty="0">
                  <a:solidFill>
                    <a:srgbClr val="000000"/>
                  </a:solidFill>
                  <a:latin typeface="Adobe 楷体 Std R"/>
                  <a:ea typeface="Adobe 楷体 Std R"/>
                </a:rPr>
                <a:t> </a:t>
              </a:r>
              <a:r>
                <a:rPr lang="zh-TW" sz="1400" b="1" strike="noStrike" spc="-1" dirty="0">
                  <a:solidFill>
                    <a:srgbClr val="000000"/>
                  </a:solidFill>
                  <a:latin typeface="Adobe 楷体 Std R"/>
                  <a:ea typeface="Adobe 楷体 Std R"/>
                </a:rPr>
                <a:t>抓取</a:t>
              </a:r>
              <a:r>
                <a:rPr lang="en-US" sz="1400" b="1" strike="noStrike" spc="-1" dirty="0">
                  <a:solidFill>
                    <a:srgbClr val="000000"/>
                  </a:solidFill>
                  <a:latin typeface="Adobe 楷体 Std R"/>
                  <a:ea typeface="Adobe 楷体 Std R"/>
                </a:rPr>
                <a:t>ROE</a:t>
              </a:r>
              <a:r>
                <a:rPr lang="zh-TW" sz="1400" b="1" strike="noStrike" spc="-1" dirty="0">
                  <a:solidFill>
                    <a:srgbClr val="000000"/>
                  </a:solidFill>
                  <a:latin typeface="Adobe 楷体 Std R"/>
                  <a:ea typeface="Adobe 楷体 Std R"/>
                </a:rPr>
                <a:t>資料時發現有些公司的單季</a:t>
              </a:r>
              <a:r>
                <a:rPr lang="en-US" sz="1400" b="1" strike="noStrike" spc="-1" dirty="0">
                  <a:solidFill>
                    <a:srgbClr val="000000"/>
                  </a:solidFill>
                  <a:latin typeface="Adobe 楷体 Std R"/>
                  <a:ea typeface="Adobe 楷体 Std R"/>
                </a:rPr>
                <a:t>ROE</a:t>
              </a:r>
              <a:r>
                <a:rPr lang="zh-TW" sz="1400" b="1" strike="noStrike" spc="-1" dirty="0">
                  <a:solidFill>
                    <a:srgbClr val="000000"/>
                  </a:solidFill>
                  <a:latin typeface="Adobe 楷体 Std R"/>
                  <a:ea typeface="Adobe 楷体 Std R"/>
                </a:rPr>
                <a:t>資料不足</a:t>
              </a:r>
              <a:r>
                <a:rPr lang="en-US" sz="1400" b="1" strike="noStrike" spc="-1" dirty="0">
                  <a:solidFill>
                    <a:srgbClr val="000000"/>
                  </a:solidFill>
                  <a:latin typeface="Adobe 楷体 Std R"/>
                  <a:ea typeface="Adobe 楷体 Std R"/>
                </a:rPr>
                <a:t>.</a:t>
              </a:r>
              <a:endParaRPr lang="en-US" sz="1400" b="0" strike="noStrike" spc="-1" dirty="0">
                <a:latin typeface="Arial"/>
              </a:endParaRPr>
            </a:p>
            <a:p>
              <a:pPr>
                <a:lnSpc>
                  <a:spcPct val="100000"/>
                </a:lnSpc>
              </a:pPr>
              <a:r>
                <a:rPr lang="en-US" sz="1400" b="1" strike="noStrike" spc="-1" dirty="0">
                  <a:solidFill>
                    <a:srgbClr val="000000"/>
                  </a:solidFill>
                  <a:latin typeface="Adobe 楷体 Std R"/>
                  <a:ea typeface="Adobe 楷体 Std R"/>
                </a:rPr>
                <a:t>    </a:t>
              </a:r>
              <a:r>
                <a:rPr lang="zh-TW" sz="1400" b="1" strike="noStrike" spc="-1" dirty="0">
                  <a:solidFill>
                    <a:srgbClr val="000000"/>
                  </a:solidFill>
                  <a:latin typeface="Adobe 楷体 Std R"/>
                  <a:ea typeface="Adobe 楷体 Std R"/>
                </a:rPr>
                <a:t>如部分公司僅有</a:t>
              </a:r>
              <a:r>
                <a:rPr lang="en-US" sz="1400" b="1" strike="noStrike" spc="-1" dirty="0">
                  <a:solidFill>
                    <a:srgbClr val="000000"/>
                  </a:solidFill>
                  <a:latin typeface="Adobe 楷体 Std R"/>
                  <a:ea typeface="Adobe 楷体 Std R"/>
                </a:rPr>
                <a:t>Q2</a:t>
              </a:r>
              <a:r>
                <a:rPr lang="zh-TW" sz="1400" b="1" strike="noStrike" spc="-1" dirty="0">
                  <a:solidFill>
                    <a:srgbClr val="000000"/>
                  </a:solidFill>
                  <a:latin typeface="Adobe 楷体 Std R"/>
                  <a:ea typeface="Adobe 楷体 Std R"/>
                </a:rPr>
                <a:t>和</a:t>
              </a:r>
              <a:r>
                <a:rPr lang="en-US" sz="1400" b="1" strike="noStrike" spc="-1" dirty="0">
                  <a:solidFill>
                    <a:srgbClr val="000000"/>
                  </a:solidFill>
                  <a:latin typeface="Adobe 楷体 Std R"/>
                  <a:ea typeface="Adobe 楷体 Std R"/>
                </a:rPr>
                <a:t>Q4</a:t>
              </a:r>
              <a:r>
                <a:rPr lang="zh-TW" sz="1400" b="1" strike="noStrike" spc="-1" dirty="0">
                  <a:solidFill>
                    <a:srgbClr val="000000"/>
                  </a:solidFill>
                  <a:latin typeface="Adobe 楷体 Std R"/>
                  <a:ea typeface="Adobe 楷体 Std R"/>
                </a:rPr>
                <a:t>所以無單季</a:t>
              </a:r>
              <a:r>
                <a:rPr lang="en-US" sz="1400" b="1" strike="noStrike" spc="-1" dirty="0">
                  <a:solidFill>
                    <a:srgbClr val="000000"/>
                  </a:solidFill>
                  <a:latin typeface="Adobe 楷体 Std R"/>
                  <a:ea typeface="Adobe 楷体 Std R"/>
                </a:rPr>
                <a:t>ROE</a:t>
              </a:r>
              <a:r>
                <a:rPr lang="zh-TW" sz="1400" b="1" strike="noStrike" spc="-1" dirty="0">
                  <a:solidFill>
                    <a:srgbClr val="000000"/>
                  </a:solidFill>
                  <a:latin typeface="Adobe 楷体 Std R"/>
                  <a:ea typeface="Adobe 楷体 Std R"/>
                </a:rPr>
                <a:t>資料</a:t>
              </a:r>
              <a:r>
                <a:rPr lang="en-US" sz="1400" b="1" strike="noStrike" spc="-1" dirty="0">
                  <a:solidFill>
                    <a:srgbClr val="000000"/>
                  </a:solidFill>
                  <a:latin typeface="Adobe 楷体 Std R"/>
                  <a:ea typeface="Adobe 楷体 Std R"/>
                </a:rPr>
                <a:t>.</a:t>
              </a:r>
              <a:endParaRPr lang="en-US" sz="1400" b="0" strike="noStrike" spc="-1" dirty="0">
                <a:latin typeface="Arial"/>
              </a:endParaRPr>
            </a:p>
            <a:p>
              <a:pPr>
                <a:lnSpc>
                  <a:spcPct val="100000"/>
                </a:lnSpc>
              </a:pPr>
              <a:r>
                <a:rPr lang="en-US" sz="1400" b="1" strike="noStrike" spc="-1" dirty="0">
                  <a:solidFill>
                    <a:srgbClr val="0000CC"/>
                  </a:solidFill>
                  <a:latin typeface="Adobe 楷体 Std R"/>
                  <a:ea typeface="Adobe 楷体 Std R"/>
                </a:rPr>
                <a:t>A: </a:t>
              </a:r>
              <a:r>
                <a:rPr lang="zh-TW" altLang="en-US" sz="1400" b="1" spc="-1" dirty="0">
                  <a:solidFill>
                    <a:srgbClr val="0000CC"/>
                  </a:solidFill>
                  <a:latin typeface="Adobe 楷体 Std R"/>
                  <a:ea typeface="Adobe 楷体 Std R"/>
                </a:rPr>
                <a:t>改</a:t>
              </a:r>
              <a:r>
                <a:rPr lang="zh-TW" altLang="en-US" sz="1400" b="1" spc="-1" dirty="0" smtClean="0">
                  <a:solidFill>
                    <a:srgbClr val="0000CC"/>
                  </a:solidFill>
                  <a:latin typeface="Adobe 楷体 Std R"/>
                  <a:ea typeface="Adobe 楷体 Std R"/>
                </a:rPr>
                <a:t>抓累季並將全部季度資料都抓取下來</a:t>
              </a:r>
              <a:r>
                <a:rPr lang="en-US" altLang="zh-TW" sz="1400" b="1" spc="-1" dirty="0" smtClean="0">
                  <a:solidFill>
                    <a:srgbClr val="0000CC"/>
                  </a:solidFill>
                  <a:latin typeface="Adobe 楷体 Std R"/>
                  <a:ea typeface="Adobe 楷体 Std R"/>
                </a:rPr>
                <a:t>,</a:t>
              </a:r>
              <a:r>
                <a:rPr lang="zh-TW" altLang="en-US" sz="1400" b="1" spc="-1" dirty="0" smtClean="0">
                  <a:solidFill>
                    <a:srgbClr val="0000CC"/>
                  </a:solidFill>
                  <a:latin typeface="Adobe 楷体 Std R"/>
                  <a:ea typeface="Adobe 楷体 Std R"/>
                </a:rPr>
                <a:t> 透過年份將值再轉換成</a:t>
              </a:r>
              <a:r>
                <a:rPr lang="zh-TW" altLang="en-US" sz="1400" b="1" spc="-1" dirty="0">
                  <a:solidFill>
                    <a:srgbClr val="0000CC"/>
                  </a:solidFill>
                  <a:latin typeface="Adobe 楷体 Std R"/>
                  <a:ea typeface="Adobe 楷体 Std R"/>
                </a:rPr>
                <a:t>單</a:t>
              </a:r>
              <a:r>
                <a:rPr lang="zh-TW" altLang="en-US" sz="1400" b="1" spc="-1" dirty="0" smtClean="0">
                  <a:solidFill>
                    <a:srgbClr val="0000CC"/>
                  </a:solidFill>
                  <a:latin typeface="Adobe 楷体 Std R"/>
                  <a:ea typeface="Adobe 楷体 Std R"/>
                </a:rPr>
                <a:t>季或雙季資料</a:t>
              </a:r>
              <a:r>
                <a:rPr lang="en-US" sz="1400" b="1" strike="noStrike" spc="-1" dirty="0" smtClean="0">
                  <a:solidFill>
                    <a:srgbClr val="0000CC"/>
                  </a:solidFill>
                  <a:latin typeface="Adobe 楷体 Std R"/>
                  <a:ea typeface="Adobe 楷体 Std R"/>
                </a:rPr>
                <a:t>.</a:t>
              </a:r>
              <a:endParaRPr lang="en-US" sz="1400" b="0" strike="noStrike" spc="-1" dirty="0">
                <a:latin typeface="Arial"/>
              </a:endParaRPr>
            </a:p>
          </p:txBody>
        </p:sp>
      </p:grpSp>
      <p:sp>
        <p:nvSpPr>
          <p:cNvPr id="842" name="CustomShape 6"/>
          <p:cNvSpPr/>
          <p:nvPr/>
        </p:nvSpPr>
        <p:spPr>
          <a:xfrm>
            <a:off x="5511960" y="1729800"/>
            <a:ext cx="486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00"/>
                </a:solidFill>
                <a:latin typeface="Calibri"/>
              </a:rPr>
              <a:t>單季</a:t>
            </a:r>
            <a:endParaRPr lang="en-US" sz="1200" b="0" strike="noStrike" spc="-1">
              <a:latin typeface="Arial"/>
            </a:endParaRPr>
          </a:p>
        </p:txBody>
      </p:sp>
      <p:sp>
        <p:nvSpPr>
          <p:cNvPr id="843" name="CustomShape 7"/>
          <p:cNvSpPr/>
          <p:nvPr/>
        </p:nvSpPr>
        <p:spPr>
          <a:xfrm>
            <a:off x="1336320" y="1702800"/>
            <a:ext cx="486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00"/>
                </a:solidFill>
                <a:latin typeface="Calibri"/>
              </a:rPr>
              <a:t>累季</a:t>
            </a:r>
            <a:endParaRPr lang="en-US" sz="1200" b="0" strike="noStrike" spc="-1">
              <a:latin typeface="Arial"/>
            </a:endParaRPr>
          </a:p>
        </p:txBody>
      </p:sp>
      <p:sp>
        <p:nvSpPr>
          <p:cNvPr id="844" name="CustomShape 8"/>
          <p:cNvSpPr/>
          <p:nvPr/>
        </p:nvSpPr>
        <p:spPr>
          <a:xfrm>
            <a:off x="4861800" y="2022840"/>
            <a:ext cx="1005840" cy="4096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845" name="CustomShape 9"/>
          <p:cNvSpPr/>
          <p:nvPr/>
        </p:nvSpPr>
        <p:spPr>
          <a:xfrm flipV="1">
            <a:off x="1579680" y="2227320"/>
            <a:ext cx="3282120" cy="1861920"/>
          </a:xfrm>
          <a:custGeom>
            <a:avLst/>
            <a:gdLst/>
            <a:ahLst/>
            <a:cxnLst/>
            <a:rect l="l" t="t" r="r" b="b"/>
            <a:pathLst>
              <a:path w="21600" h="21600">
                <a:moveTo>
                  <a:pt x="0" y="0"/>
                </a:moveTo>
                <a:lnTo>
                  <a:pt x="21600" y="21600"/>
                </a:lnTo>
              </a:path>
            </a:pathLst>
          </a:custGeom>
          <a:noFill/>
          <a:ln w="19050">
            <a:solidFill>
              <a:srgbClr val="0000CC"/>
            </a:solidFill>
            <a:round/>
            <a:headEnd type="arrow" w="med" len="med"/>
            <a:tailEnd type="arrow" w="med" len="med"/>
          </a:ln>
        </p:spPr>
        <p:style>
          <a:lnRef idx="1">
            <a:schemeClr val="accent1"/>
          </a:lnRef>
          <a:fillRef idx="0">
            <a:schemeClr val="accent1"/>
          </a:fillRef>
          <a:effectRef idx="0">
            <a:schemeClr val="accent1"/>
          </a:effectRef>
          <a:fontRef idx="minor"/>
        </p:style>
      </p:sp>
      <p:sp>
        <p:nvSpPr>
          <p:cNvPr id="846" name="CustomShape 10"/>
          <p:cNvSpPr/>
          <p:nvPr/>
        </p:nvSpPr>
        <p:spPr>
          <a:xfrm>
            <a:off x="4664520" y="2432880"/>
            <a:ext cx="1400400" cy="272880"/>
          </a:xfrm>
          <a:prstGeom prst="rect">
            <a:avLst/>
          </a:prstGeom>
          <a:solidFill>
            <a:schemeClr val="bg1"/>
          </a:solidFill>
          <a:ln w="0">
            <a:solidFill>
              <a:srgbClr val="0000CC"/>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00"/>
                </a:solidFill>
                <a:latin typeface="Calibri"/>
              </a:rPr>
              <a:t>無股東權益報酬率</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7" name="Picture 2"/>
          <p:cNvPicPr/>
          <p:nvPr/>
        </p:nvPicPr>
        <p:blipFill>
          <a:blip r:embed="rId2"/>
          <a:stretch/>
        </p:blipFill>
        <p:spPr>
          <a:xfrm>
            <a:off x="1065240" y="1584720"/>
            <a:ext cx="6963480" cy="643680"/>
          </a:xfrm>
          <a:prstGeom prst="rect">
            <a:avLst/>
          </a:prstGeom>
          <a:ln w="0">
            <a:noFill/>
          </a:ln>
        </p:spPr>
      </p:pic>
      <p:grpSp>
        <p:nvGrpSpPr>
          <p:cNvPr id="848" name="Group 1"/>
          <p:cNvGrpSpPr/>
          <p:nvPr/>
        </p:nvGrpSpPr>
        <p:grpSpPr>
          <a:xfrm>
            <a:off x="666360" y="555480"/>
            <a:ext cx="5400000" cy="942840"/>
            <a:chOff x="666360" y="555480"/>
            <a:chExt cx="5400000" cy="942840"/>
          </a:xfrm>
        </p:grpSpPr>
        <p:grpSp>
          <p:nvGrpSpPr>
            <p:cNvPr id="849" name="Group 2"/>
            <p:cNvGrpSpPr/>
            <p:nvPr/>
          </p:nvGrpSpPr>
          <p:grpSpPr>
            <a:xfrm>
              <a:off x="666360" y="719640"/>
              <a:ext cx="411120" cy="428040"/>
              <a:chOff x="666360" y="719640"/>
              <a:chExt cx="411120" cy="428040"/>
            </a:xfrm>
          </p:grpSpPr>
          <p:pic>
            <p:nvPicPr>
              <p:cNvPr id="850" name="图片 3"/>
              <p:cNvPicPr/>
              <p:nvPr/>
            </p:nvPicPr>
            <p:blipFill>
              <a:blip r:embed="rId3"/>
              <a:stretch/>
            </p:blipFill>
            <p:spPr>
              <a:xfrm>
                <a:off x="666360" y="725040"/>
                <a:ext cx="411120" cy="422640"/>
              </a:xfrm>
              <a:prstGeom prst="rect">
                <a:avLst/>
              </a:prstGeom>
              <a:ln w="0">
                <a:noFill/>
              </a:ln>
            </p:spPr>
          </p:pic>
          <p:sp>
            <p:nvSpPr>
              <p:cNvPr id="851" name="CustomShape 3"/>
              <p:cNvSpPr/>
              <p:nvPr/>
            </p:nvSpPr>
            <p:spPr>
              <a:xfrm>
                <a:off x="736560" y="71964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5</a:t>
                </a:r>
                <a:endParaRPr lang="en-US" sz="1800" b="0" strike="noStrike" spc="-1">
                  <a:latin typeface="Arial"/>
                </a:endParaRPr>
              </a:p>
            </p:txBody>
          </p:sp>
        </p:grpSp>
        <p:sp>
          <p:nvSpPr>
            <p:cNvPr id="852" name="CustomShape 4"/>
            <p:cNvSpPr/>
            <p:nvPr/>
          </p:nvSpPr>
          <p:spPr>
            <a:xfrm>
              <a:off x="1095840" y="555480"/>
              <a:ext cx="4970520" cy="942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Adobe 楷体 Std R"/>
                  <a:ea typeface="Adobe 楷体 Std R"/>
                </a:rPr>
                <a:t>Q: </a:t>
              </a:r>
              <a:r>
                <a:rPr lang="zh-TW" sz="1400" b="1" strike="noStrike" spc="-1">
                  <a:solidFill>
                    <a:srgbClr val="000000"/>
                  </a:solidFill>
                  <a:latin typeface="Adobe 楷体 Std R"/>
                  <a:ea typeface="Adobe 楷体 Std R"/>
                </a:rPr>
                <a:t>由於</a:t>
              </a:r>
              <a:r>
                <a:rPr lang="en-US" sz="1400" b="1" strike="noStrike" spc="-1">
                  <a:solidFill>
                    <a:srgbClr val="000000"/>
                  </a:solidFill>
                  <a:latin typeface="Adobe 楷体 Std R"/>
                  <a:ea typeface="Adobe 楷体 Std R"/>
                </a:rPr>
                <a:t>Goodinfo </a:t>
              </a:r>
              <a:r>
                <a:rPr lang="zh-TW" sz="1400" b="1" strike="noStrike" spc="-1">
                  <a:solidFill>
                    <a:srgbClr val="000000"/>
                  </a:solidFill>
                  <a:latin typeface="Adobe 楷体 Std R"/>
                  <a:ea typeface="Adobe 楷体 Std R"/>
                </a:rPr>
                <a:t>抓取</a:t>
              </a:r>
              <a:r>
                <a:rPr lang="en-US" sz="1400" b="1" strike="noStrike" spc="-1">
                  <a:solidFill>
                    <a:srgbClr val="000000"/>
                  </a:solidFill>
                  <a:latin typeface="Adobe 楷体 Std R"/>
                  <a:ea typeface="Adobe 楷体 Std R"/>
                </a:rPr>
                <a:t>ROE</a:t>
              </a:r>
              <a:r>
                <a:rPr lang="zh-TW" sz="1400" b="1" strike="noStrike" spc="-1">
                  <a:solidFill>
                    <a:srgbClr val="000000"/>
                  </a:solidFill>
                  <a:latin typeface="Adobe 楷体 Std R"/>
                  <a:ea typeface="Adobe 楷体 Std R"/>
                </a:rPr>
                <a:t>資料時會被偵測大量下載問題</a:t>
              </a:r>
              <a:r>
                <a:rPr lang="en-US" sz="1400" b="1" strike="noStrike" spc="-1">
                  <a:solidFill>
                    <a:srgbClr val="000000"/>
                  </a:solidFill>
                  <a:latin typeface="Adobe 楷体 Std R"/>
                  <a:ea typeface="Adobe 楷体 Std R"/>
                </a:rPr>
                <a:t>, </a:t>
              </a:r>
              <a:endParaRPr lang="en-US" sz="1400" b="0" strike="noStrike" spc="-1">
                <a:latin typeface="Arial"/>
              </a:endParaRPr>
            </a:p>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導致無法順利抓取</a:t>
              </a:r>
              <a:r>
                <a:rPr lang="en-US" sz="1400" b="1" strike="noStrike" spc="-1">
                  <a:solidFill>
                    <a:srgbClr val="000000"/>
                  </a:solidFill>
                  <a:latin typeface="Adobe 楷体 Std R"/>
                  <a:ea typeface="Adobe 楷体 Std R"/>
                </a:rPr>
                <a:t>ROE.</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A: </a:t>
              </a:r>
              <a:r>
                <a:rPr lang="zh-TW" sz="1400" b="1" strike="noStrike" spc="-1">
                  <a:solidFill>
                    <a:srgbClr val="0000CC"/>
                  </a:solidFill>
                  <a:latin typeface="Adobe 楷体 Std R"/>
                  <a:ea typeface="Adobe 楷体 Std R"/>
                </a:rPr>
                <a:t>增加</a:t>
              </a:r>
              <a:r>
                <a:rPr lang="en-US" sz="1400" b="1" strike="noStrike" spc="-1">
                  <a:solidFill>
                    <a:srgbClr val="0000CC"/>
                  </a:solidFill>
                  <a:latin typeface="Adobe 楷体 Std R"/>
                  <a:ea typeface="Adobe 楷体 Std R"/>
                </a:rPr>
                <a:t>time.sleep()</a:t>
              </a:r>
              <a:r>
                <a:rPr lang="zh-TW" sz="1400" b="1" strike="noStrike" spc="-1">
                  <a:solidFill>
                    <a:srgbClr val="0000CC"/>
                  </a:solidFill>
                  <a:latin typeface="Adobe 楷体 Std R"/>
                  <a:ea typeface="Adobe 楷体 Std R"/>
                </a:rPr>
                <a:t>來使其速度降低</a:t>
              </a: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並記錄網頁異常出現時</a:t>
              </a:r>
              <a:r>
                <a:rPr lang="en-US" sz="1400" b="1" strike="noStrike" spc="-1">
                  <a:solidFill>
                    <a:srgbClr val="0000CC"/>
                  </a:solidFill>
                  <a:latin typeface="Adobe 楷体 Std R"/>
                  <a:ea typeface="Adobe 楷体 Std R"/>
                </a:rPr>
                <a:t>,</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記錄其股票代號</a:t>
              </a: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減少重複抓取的時間</a:t>
              </a:r>
              <a:r>
                <a:rPr lang="en-US" sz="1400" b="1" strike="noStrike" spc="-1">
                  <a:solidFill>
                    <a:srgbClr val="0000CC"/>
                  </a:solidFill>
                  <a:latin typeface="Adobe 楷体 Std R"/>
                  <a:ea typeface="Adobe 楷体 Std R"/>
                </a:rPr>
                <a:t>.</a:t>
              </a:r>
              <a:endParaRPr lang="en-US" sz="1400" b="0" strike="noStrike" spc="-1">
                <a:latin typeface="Arial"/>
              </a:endParaRPr>
            </a:p>
          </p:txBody>
        </p:sp>
      </p:grpSp>
      <p:pic>
        <p:nvPicPr>
          <p:cNvPr id="853" name="Picture 3"/>
          <p:cNvPicPr/>
          <p:nvPr/>
        </p:nvPicPr>
        <p:blipFill>
          <a:blip r:embed="rId4"/>
          <a:stretch/>
        </p:blipFill>
        <p:spPr>
          <a:xfrm>
            <a:off x="1763640" y="2252160"/>
            <a:ext cx="3231720" cy="719640"/>
          </a:xfrm>
          <a:prstGeom prst="rect">
            <a:avLst/>
          </a:prstGeom>
          <a:ln w="0">
            <a:noFill/>
          </a:ln>
        </p:spPr>
      </p:pic>
      <p:sp>
        <p:nvSpPr>
          <p:cNvPr id="854" name="CustomShape 5"/>
          <p:cNvSpPr/>
          <p:nvPr/>
        </p:nvSpPr>
        <p:spPr>
          <a:xfrm>
            <a:off x="1054440" y="2252160"/>
            <a:ext cx="8074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CC"/>
                </a:solidFill>
                <a:latin typeface="Adobe 楷体 Std R"/>
                <a:ea typeface="Adobe 楷体 Std R"/>
              </a:rPr>
              <a:t>ROE</a:t>
            </a:r>
            <a:r>
              <a:rPr lang="zh-TW" sz="1200" b="0" strike="noStrike" spc="-1">
                <a:solidFill>
                  <a:srgbClr val="0000CC"/>
                </a:solidFill>
                <a:latin typeface="Adobe 楷体 Std R"/>
                <a:ea typeface="Adobe 楷体 Std R"/>
              </a:rPr>
              <a:t>缺漏</a:t>
            </a:r>
            <a:endParaRPr lang="en-US" sz="1200" b="0" strike="noStrike" spc="-1">
              <a:latin typeface="Arial"/>
            </a:endParaRPr>
          </a:p>
        </p:txBody>
      </p:sp>
      <p:grpSp>
        <p:nvGrpSpPr>
          <p:cNvPr id="855" name="Group 6"/>
          <p:cNvGrpSpPr/>
          <p:nvPr/>
        </p:nvGrpSpPr>
        <p:grpSpPr>
          <a:xfrm>
            <a:off x="663840" y="3057840"/>
            <a:ext cx="5985360" cy="942840"/>
            <a:chOff x="663840" y="3057840"/>
            <a:chExt cx="5985360" cy="942840"/>
          </a:xfrm>
        </p:grpSpPr>
        <p:grpSp>
          <p:nvGrpSpPr>
            <p:cNvPr id="856" name="Group 7"/>
            <p:cNvGrpSpPr/>
            <p:nvPr/>
          </p:nvGrpSpPr>
          <p:grpSpPr>
            <a:xfrm>
              <a:off x="663840" y="3221640"/>
              <a:ext cx="411120" cy="428400"/>
              <a:chOff x="663840" y="3221640"/>
              <a:chExt cx="411120" cy="428400"/>
            </a:xfrm>
          </p:grpSpPr>
          <p:pic>
            <p:nvPicPr>
              <p:cNvPr id="857" name="图片 3"/>
              <p:cNvPicPr/>
              <p:nvPr/>
            </p:nvPicPr>
            <p:blipFill>
              <a:blip r:embed="rId3"/>
              <a:stretch/>
            </p:blipFill>
            <p:spPr>
              <a:xfrm>
                <a:off x="663840" y="3227400"/>
                <a:ext cx="411120" cy="422640"/>
              </a:xfrm>
              <a:prstGeom prst="rect">
                <a:avLst/>
              </a:prstGeom>
              <a:ln w="0">
                <a:noFill/>
              </a:ln>
            </p:spPr>
          </p:pic>
          <p:sp>
            <p:nvSpPr>
              <p:cNvPr id="858" name="CustomShape 8"/>
              <p:cNvSpPr/>
              <p:nvPr/>
            </p:nvSpPr>
            <p:spPr>
              <a:xfrm>
                <a:off x="733680" y="322164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6</a:t>
                </a:r>
                <a:endParaRPr lang="en-US" sz="1800" b="0" strike="noStrike" spc="-1">
                  <a:latin typeface="Arial"/>
                </a:endParaRPr>
              </a:p>
            </p:txBody>
          </p:sp>
        </p:grpSp>
        <p:sp>
          <p:nvSpPr>
            <p:cNvPr id="859" name="CustomShape 9"/>
            <p:cNvSpPr/>
            <p:nvPr/>
          </p:nvSpPr>
          <p:spPr>
            <a:xfrm>
              <a:off x="1031400" y="3057840"/>
              <a:ext cx="5617800" cy="942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Adobe 楷体 Std R"/>
                  <a:ea typeface="Adobe 楷体 Std R"/>
                </a:rPr>
                <a:t>Q: </a:t>
              </a:r>
              <a:r>
                <a:rPr lang="zh-TW" sz="1400" b="1" strike="noStrike" spc="-1">
                  <a:solidFill>
                    <a:srgbClr val="000000"/>
                  </a:solidFill>
                  <a:latin typeface="Adobe 楷体 Std R"/>
                  <a:ea typeface="Adobe 楷体 Std R"/>
                </a:rPr>
                <a:t>由於資料為累季僅</a:t>
              </a:r>
              <a:r>
                <a:rPr lang="en-US" sz="1400" b="1" strike="noStrike" spc="-1">
                  <a:solidFill>
                    <a:srgbClr val="000000"/>
                  </a:solidFill>
                  <a:latin typeface="Adobe 楷体 Std R"/>
                  <a:ea typeface="Adobe 楷体 Std R"/>
                </a:rPr>
                <a:t>Q4</a:t>
              </a:r>
              <a:r>
                <a:rPr lang="zh-TW" sz="1400" b="1" strike="noStrike" spc="-1">
                  <a:solidFill>
                    <a:srgbClr val="000000"/>
                  </a:solidFill>
                  <a:latin typeface="Adobe 楷体 Std R"/>
                  <a:ea typeface="Adobe 楷体 Std R"/>
                </a:rPr>
                <a:t>資料</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所以數值變異過大導致</a:t>
              </a:r>
              <a:r>
                <a:rPr lang="en-US" sz="1400" b="1" strike="noStrike" spc="-1">
                  <a:solidFill>
                    <a:srgbClr val="000000"/>
                  </a:solidFill>
                  <a:latin typeface="Adobe 楷体 Std R"/>
                  <a:ea typeface="Adobe 楷体 Std R"/>
                </a:rPr>
                <a:t>AI</a:t>
              </a:r>
              <a:r>
                <a:rPr lang="zh-TW" sz="1400" b="1" strike="noStrike" spc="-1">
                  <a:solidFill>
                    <a:srgbClr val="000000"/>
                  </a:solidFill>
                  <a:latin typeface="Adobe 楷体 Std R"/>
                  <a:ea typeface="Adobe 楷体 Std R"/>
                </a:rPr>
                <a:t>模型訓練時</a:t>
              </a:r>
              <a:endParaRPr lang="en-US" sz="1400" b="0" strike="noStrike" spc="-1">
                <a:latin typeface="Arial"/>
              </a:endParaRPr>
            </a:p>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準確率及預測值失準</a:t>
              </a:r>
              <a:r>
                <a:rPr lang="en-US" sz="1400" b="1" strike="noStrike" spc="-1">
                  <a:solidFill>
                    <a:srgbClr val="000000"/>
                  </a:solidFill>
                  <a:latin typeface="Adobe 楷体 Std R"/>
                  <a:ea typeface="Adobe 楷体 Std R"/>
                </a:rPr>
                <a:t>.</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A: </a:t>
              </a:r>
              <a:r>
                <a:rPr lang="zh-TW" sz="1400" b="1" strike="noStrike" spc="-1">
                  <a:solidFill>
                    <a:srgbClr val="0000CC"/>
                  </a:solidFill>
                  <a:latin typeface="Adobe 楷体 Std R"/>
                  <a:ea typeface="Adobe 楷体 Std R"/>
                </a:rPr>
                <a:t>將</a:t>
              </a:r>
              <a:r>
                <a:rPr lang="en-US" sz="1400" b="1" strike="noStrike" spc="-1">
                  <a:solidFill>
                    <a:srgbClr val="0000CC"/>
                  </a:solidFill>
                  <a:latin typeface="Adobe 楷体 Std R"/>
                  <a:ea typeface="Adobe 楷体 Std R"/>
                </a:rPr>
                <a:t>ROE</a:t>
              </a:r>
              <a:r>
                <a:rPr lang="zh-TW" sz="1400" b="1" strike="noStrike" spc="-1">
                  <a:solidFill>
                    <a:srgbClr val="0000CC"/>
                  </a:solidFill>
                  <a:latin typeface="Adobe 楷体 Std R"/>
                  <a:ea typeface="Adobe 楷体 Std R"/>
                </a:rPr>
                <a:t>資料透過運算將其累季資料轉換成單季資料</a:t>
              </a: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資料相對較</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足的模型也就相對完整了</a:t>
              </a:r>
              <a:r>
                <a:rPr lang="en-US" sz="1400" b="1" strike="noStrike" spc="-1">
                  <a:solidFill>
                    <a:srgbClr val="0000CC"/>
                  </a:solidFill>
                  <a:latin typeface="Adobe 楷体 Std R"/>
                  <a:ea typeface="Adobe 楷体 Std R"/>
                </a:rPr>
                <a:t>.</a:t>
              </a:r>
              <a:endParaRPr lang="en-US" sz="14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8" name="Group 1"/>
          <p:cNvGrpSpPr/>
          <p:nvPr/>
        </p:nvGrpSpPr>
        <p:grpSpPr>
          <a:xfrm>
            <a:off x="666360" y="555480"/>
            <a:ext cx="6713951" cy="1383540"/>
            <a:chOff x="666360" y="555480"/>
            <a:chExt cx="6713951" cy="1383540"/>
          </a:xfrm>
        </p:grpSpPr>
        <p:grpSp>
          <p:nvGrpSpPr>
            <p:cNvPr id="849" name="Group 2"/>
            <p:cNvGrpSpPr/>
            <p:nvPr/>
          </p:nvGrpSpPr>
          <p:grpSpPr>
            <a:xfrm>
              <a:off x="666360" y="719640"/>
              <a:ext cx="411120" cy="428040"/>
              <a:chOff x="666360" y="719640"/>
              <a:chExt cx="411120" cy="428040"/>
            </a:xfrm>
          </p:grpSpPr>
          <p:pic>
            <p:nvPicPr>
              <p:cNvPr id="850" name="图片 3"/>
              <p:cNvPicPr/>
              <p:nvPr/>
            </p:nvPicPr>
            <p:blipFill>
              <a:blip r:embed="rId2"/>
              <a:stretch/>
            </p:blipFill>
            <p:spPr>
              <a:xfrm>
                <a:off x="666360" y="725040"/>
                <a:ext cx="411120" cy="422640"/>
              </a:xfrm>
              <a:prstGeom prst="rect">
                <a:avLst/>
              </a:prstGeom>
              <a:ln w="0">
                <a:noFill/>
              </a:ln>
            </p:spPr>
          </p:pic>
          <p:sp>
            <p:nvSpPr>
              <p:cNvPr id="851" name="CustomShape 3"/>
              <p:cNvSpPr/>
              <p:nvPr/>
            </p:nvSpPr>
            <p:spPr>
              <a:xfrm>
                <a:off x="736560" y="719640"/>
                <a:ext cx="298649"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pc="-1" dirty="0">
                    <a:solidFill>
                      <a:srgbClr val="FFFFFF"/>
                    </a:solidFill>
                    <a:latin typeface="Calibri"/>
                  </a:rPr>
                  <a:t>7</a:t>
                </a:r>
                <a:endParaRPr lang="en-US" sz="1800" b="0" strike="noStrike" spc="-1" dirty="0">
                  <a:latin typeface="Arial"/>
                </a:endParaRPr>
              </a:p>
            </p:txBody>
          </p:sp>
        </p:grpSp>
        <p:sp>
          <p:nvSpPr>
            <p:cNvPr id="852" name="CustomShape 4"/>
            <p:cNvSpPr/>
            <p:nvPr/>
          </p:nvSpPr>
          <p:spPr>
            <a:xfrm>
              <a:off x="1095840" y="555480"/>
              <a:ext cx="6284471" cy="138354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US" sz="1400" b="1" strike="noStrike" spc="-1" dirty="0">
                  <a:solidFill>
                    <a:srgbClr val="000000"/>
                  </a:solidFill>
                  <a:latin typeface="Adobe 楷体 Std R"/>
                  <a:ea typeface="Adobe 楷体 Std R"/>
                </a:rPr>
                <a:t>Q: </a:t>
              </a:r>
              <a:r>
                <a:rPr lang="zh-TW" altLang="en-US" sz="1400" b="1" spc="-1" dirty="0" smtClean="0">
                  <a:solidFill>
                    <a:srgbClr val="000000"/>
                  </a:solidFill>
                  <a:latin typeface="Adobe 楷体 Std R"/>
                  <a:ea typeface="Adobe 楷体 Std R"/>
                </a:rPr>
                <a:t>在</a:t>
              </a:r>
              <a:r>
                <a:rPr lang="en-US" altLang="zh-TW" sz="1400" b="1" spc="-1" dirty="0" smtClean="0">
                  <a:solidFill>
                    <a:srgbClr val="000000"/>
                  </a:solidFill>
                  <a:latin typeface="Adobe 楷体 Std R"/>
                  <a:ea typeface="Adobe 楷体 Std R"/>
                </a:rPr>
                <a:t>VS</a:t>
              </a:r>
              <a:r>
                <a:rPr lang="zh-TW" altLang="en-US" sz="1400" b="1" spc="-1" dirty="0" smtClean="0">
                  <a:solidFill>
                    <a:srgbClr val="000000"/>
                  </a:solidFill>
                  <a:latin typeface="Adobe 楷体 Std R"/>
                  <a:ea typeface="Adobe 楷体 Std R"/>
                </a:rPr>
                <a:t> </a:t>
              </a:r>
              <a:r>
                <a:rPr lang="en-US" altLang="zh-TW" sz="1400" b="1" spc="-1" dirty="0" smtClean="0">
                  <a:solidFill>
                    <a:srgbClr val="000000"/>
                  </a:solidFill>
                  <a:latin typeface="Adobe 楷体 Std R"/>
                  <a:ea typeface="Adobe 楷体 Std R"/>
                </a:rPr>
                <a:t>code</a:t>
              </a:r>
              <a:r>
                <a:rPr lang="zh-TW" altLang="en-US" sz="1400" b="1" spc="-1" dirty="0" smtClean="0">
                  <a:solidFill>
                    <a:srgbClr val="000000"/>
                  </a:solidFill>
                  <a:latin typeface="Adobe 楷体 Std R"/>
                  <a:ea typeface="Adobe 楷体 Std R"/>
                </a:rPr>
                <a:t>的環境出現錯誤時</a:t>
              </a:r>
              <a:r>
                <a:rPr lang="en-US" sz="1400" b="1" strike="noStrike" spc="-1" dirty="0" smtClean="0">
                  <a:solidFill>
                    <a:srgbClr val="000000"/>
                  </a:solidFill>
                  <a:latin typeface="Adobe 楷体 Std R"/>
                  <a:ea typeface="Adobe 楷体 Std R"/>
                </a:rPr>
                <a:t>,</a:t>
              </a:r>
              <a:r>
                <a:rPr lang="zh-TW" altLang="en-US" sz="1400" b="1" strike="noStrike" spc="-1" dirty="0" smtClean="0">
                  <a:solidFill>
                    <a:srgbClr val="000000"/>
                  </a:solidFill>
                  <a:latin typeface="Adobe 楷体 Std R"/>
                  <a:ea typeface="Adobe 楷体 Std R"/>
                </a:rPr>
                <a:t> </a:t>
              </a:r>
              <a:r>
                <a:rPr lang="zh-TW" altLang="en-US" sz="1400" b="1" spc="-1" dirty="0">
                  <a:solidFill>
                    <a:srgbClr val="000000"/>
                  </a:solidFill>
                  <a:latin typeface="Adobe 楷体 Std R"/>
                  <a:ea typeface="Adobe 楷体 Std R"/>
                </a:rPr>
                <a:t>無法像在</a:t>
              </a:r>
              <a:r>
                <a:rPr lang="en-US" altLang="zh-TW" sz="1400" b="1" spc="-1" dirty="0">
                  <a:solidFill>
                    <a:srgbClr val="000000"/>
                  </a:solidFill>
                  <a:latin typeface="Adobe 楷体 Std R"/>
                  <a:ea typeface="Adobe 楷体 Std R"/>
                </a:rPr>
                <a:t>python</a:t>
              </a:r>
              <a:r>
                <a:rPr lang="zh-TW" altLang="en-US" sz="1400" b="1" spc="-1" dirty="0">
                  <a:solidFill>
                    <a:srgbClr val="000000"/>
                  </a:solidFill>
                  <a:latin typeface="Adobe 楷体 Std R"/>
                  <a:ea typeface="Adobe 楷体 Std R"/>
                </a:rPr>
                <a:t>中使用單不執行檢查</a:t>
              </a:r>
              <a:r>
                <a:rPr lang="en-US" altLang="zh-TW" sz="1400" b="1" spc="-1" dirty="0">
                  <a:solidFill>
                    <a:srgbClr val="000000"/>
                  </a:solidFill>
                  <a:latin typeface="Adobe 楷体 Std R"/>
                  <a:ea typeface="Adobe 楷体 Std R"/>
                </a:rPr>
                <a:t>,</a:t>
              </a:r>
              <a:r>
                <a:rPr lang="zh-TW" altLang="en-US" sz="1400" b="1" spc="-1" dirty="0">
                  <a:solidFill>
                    <a:srgbClr val="000000"/>
                  </a:solidFill>
                  <a:latin typeface="Adobe 楷体 Std R"/>
                  <a:ea typeface="Adobe 楷体 Std R"/>
                </a:rPr>
                <a:t> 出錯時較難</a:t>
              </a:r>
              <a:r>
                <a:rPr lang="zh-TW" altLang="en-US" sz="1400" b="1" spc="-1" dirty="0" smtClean="0">
                  <a:solidFill>
                    <a:srgbClr val="000000"/>
                  </a:solidFill>
                  <a:latin typeface="Adobe 楷体 Std R"/>
                  <a:ea typeface="Adobe 楷体 Std R"/>
                </a:rPr>
                <a:t>除錯</a:t>
              </a:r>
              <a:r>
                <a:rPr lang="en-US" altLang="zh-TW" sz="1400" b="1" spc="-1" dirty="0" smtClean="0">
                  <a:solidFill>
                    <a:srgbClr val="000000"/>
                  </a:solidFill>
                  <a:latin typeface="Adobe 楷体 Std R"/>
                  <a:ea typeface="Adobe 楷体 Std R"/>
                </a:rPr>
                <a:t>.</a:t>
              </a:r>
              <a:r>
                <a:rPr lang="zh-TW" altLang="en-US" sz="1400" b="1" spc="-1" dirty="0" smtClean="0">
                  <a:solidFill>
                    <a:srgbClr val="000000"/>
                  </a:solidFill>
                  <a:latin typeface="Adobe 楷体 Std R"/>
                  <a:ea typeface="Adobe 楷体 Std R"/>
                </a:rPr>
                <a:t>如下圖</a:t>
              </a:r>
              <a:r>
                <a:rPr lang="en-US" altLang="zh-TW" sz="1400" b="1" spc="-1" dirty="0" smtClean="0">
                  <a:solidFill>
                    <a:srgbClr val="000000"/>
                  </a:solidFill>
                  <a:latin typeface="Adobe 楷体 Std R"/>
                  <a:ea typeface="Adobe 楷体 Std R"/>
                </a:rPr>
                <a:t>,</a:t>
              </a:r>
              <a:r>
                <a:rPr lang="zh-TW" altLang="en-US" sz="1400" b="1" spc="-1" dirty="0" smtClean="0">
                  <a:solidFill>
                    <a:srgbClr val="000000"/>
                  </a:solidFill>
                  <a:latin typeface="Adobe 楷体 Std R"/>
                  <a:ea typeface="Adobe 楷体 Std R"/>
                </a:rPr>
                <a:t> 出錯的位置在</a:t>
              </a:r>
              <a:r>
                <a:rPr lang="en-US" altLang="zh-TW" sz="1400" b="1" spc="-1" dirty="0" smtClean="0">
                  <a:solidFill>
                    <a:srgbClr val="000000"/>
                  </a:solidFill>
                  <a:latin typeface="Adobe 楷体 Std R"/>
                  <a:ea typeface="Adobe 楷体 Std R"/>
                </a:rPr>
                <a:t>Year=[“</a:t>
              </a:r>
              <a:r>
                <a:rPr lang="en-US" altLang="zh-TW" sz="1400" b="1" spc="-1" dirty="0" err="1" smtClean="0">
                  <a:solidFill>
                    <a:srgbClr val="000000"/>
                  </a:solidFill>
                  <a:latin typeface="Adobe 楷体 Std R"/>
                  <a:ea typeface="Adobe 楷体 Std R"/>
                </a:rPr>
                <a:t>Humandata</a:t>
              </a:r>
              <a:r>
                <a:rPr lang="en-US" altLang="zh-TW" sz="1400" b="1" spc="-1" dirty="0" smtClean="0">
                  <a:solidFill>
                    <a:srgbClr val="000000"/>
                  </a:solidFill>
                  <a:latin typeface="Adobe 楷体 Std R"/>
                  <a:ea typeface="Adobe 楷体 Std R"/>
                </a:rPr>
                <a:t>"][</a:t>
              </a:r>
              <a:r>
                <a:rPr lang="en-US" altLang="zh-TW" sz="1400" b="1" spc="-1" dirty="0" err="1" smtClean="0">
                  <a:solidFill>
                    <a:srgbClr val="000000"/>
                  </a:solidFill>
                  <a:latin typeface="Adobe 楷体 Std R"/>
                  <a:ea typeface="Adobe 楷体 Std R"/>
                </a:rPr>
                <a:t>email_t</a:t>
              </a:r>
              <a:r>
                <a:rPr lang="en-US" altLang="zh-TW" sz="1400" b="1" spc="-1" dirty="0" smtClean="0">
                  <a:solidFill>
                    <a:srgbClr val="000000"/>
                  </a:solidFill>
                  <a:latin typeface="Adobe 楷体 Std R"/>
                  <a:ea typeface="Adobe 楷体 Std R"/>
                </a:rPr>
                <a:t>]["year"],</a:t>
              </a:r>
            </a:p>
            <a:p>
              <a:r>
                <a:rPr lang="zh-TW" altLang="en-US" sz="1400" b="1" spc="-1" dirty="0" smtClean="0">
                  <a:solidFill>
                    <a:srgbClr val="000000"/>
                  </a:solidFill>
                  <a:latin typeface="Adobe 楷体 Std R"/>
                  <a:ea typeface="Adobe 楷体 Std R"/>
                </a:rPr>
                <a:t>但實際上</a:t>
              </a:r>
              <a:r>
                <a:rPr lang="en-US" altLang="zh-TW" sz="1400" b="1" spc="-1" dirty="0" err="1" smtClean="0">
                  <a:solidFill>
                    <a:srgbClr val="000000"/>
                  </a:solidFill>
                  <a:latin typeface="Adobe 楷体 Std R"/>
                  <a:ea typeface="Adobe 楷体 Std R"/>
                </a:rPr>
                <a:t>email_t</a:t>
              </a:r>
              <a:r>
                <a:rPr lang="en-US" altLang="zh-TW" sz="1400" b="1" spc="-1" dirty="0" smtClean="0">
                  <a:solidFill>
                    <a:srgbClr val="000000"/>
                  </a:solidFill>
                  <a:latin typeface="Adobe 楷体 Std R"/>
                  <a:ea typeface="Adobe 楷体 Std R"/>
                </a:rPr>
                <a:t>: None. </a:t>
              </a:r>
              <a:r>
                <a:rPr lang="zh-TW" altLang="en-US" sz="1400" b="1" spc="-1" dirty="0" smtClean="0">
                  <a:solidFill>
                    <a:srgbClr val="000000"/>
                  </a:solidFill>
                  <a:latin typeface="Adobe 楷体 Std R"/>
                  <a:ea typeface="Adobe 楷体 Std R"/>
                </a:rPr>
                <a:t>無法使用</a:t>
              </a:r>
              <a:r>
                <a:rPr lang="en-US" altLang="zh-TW" sz="1400" b="1" spc="-1" dirty="0" err="1" smtClean="0">
                  <a:solidFill>
                    <a:srgbClr val="000000"/>
                  </a:solidFill>
                  <a:latin typeface="Adobe 楷体 Std R"/>
                  <a:ea typeface="Adobe 楷体 Std R"/>
                </a:rPr>
                <a:t>email_t</a:t>
              </a:r>
              <a:r>
                <a:rPr lang="en-US" altLang="zh-TW" sz="1400" b="1" spc="-1" dirty="0" smtClean="0">
                  <a:solidFill>
                    <a:srgbClr val="000000"/>
                  </a:solidFill>
                  <a:latin typeface="Adobe 楷体 Std R"/>
                  <a:ea typeface="Adobe 楷体 Std R"/>
                </a:rPr>
                <a:t> = </a:t>
              </a:r>
              <a:r>
                <a:rPr lang="en-US" altLang="zh-TW" sz="1400" b="1" spc="-1" dirty="0" err="1" smtClean="0">
                  <a:solidFill>
                    <a:srgbClr val="000000"/>
                  </a:solidFill>
                  <a:latin typeface="Adobe 楷体 Std R"/>
                  <a:ea typeface="Adobe 楷体 Std R"/>
                </a:rPr>
                <a:t>request.POST.get</a:t>
              </a:r>
              <a:r>
                <a:rPr lang="en-US" altLang="zh-TW" sz="1400" b="1" spc="-1" dirty="0" smtClean="0">
                  <a:solidFill>
                    <a:srgbClr val="000000"/>
                  </a:solidFill>
                  <a:latin typeface="Adobe 楷体 Std R"/>
                  <a:ea typeface="Adobe 楷体 Std R"/>
                </a:rPr>
                <a:t>(‘email’) </a:t>
              </a:r>
              <a:r>
                <a:rPr lang="zh-TW" altLang="en-US" sz="1400" b="1" spc="-1" dirty="0" smtClean="0">
                  <a:solidFill>
                    <a:srgbClr val="000000"/>
                  </a:solidFill>
                  <a:latin typeface="Adobe 楷体 Std R"/>
                  <a:ea typeface="Adobe 楷体 Std R"/>
                </a:rPr>
                <a:t>取得 前面傳至網頁的值</a:t>
              </a:r>
              <a:r>
                <a:rPr lang="en-US" altLang="zh-TW" sz="1400" b="1" spc="-1" dirty="0" smtClean="0">
                  <a:solidFill>
                    <a:srgbClr val="000000"/>
                  </a:solidFill>
                  <a:latin typeface="Adobe 楷体 Std R"/>
                  <a:ea typeface="Adobe 楷体 Std R"/>
                </a:rPr>
                <a:t>.</a:t>
              </a:r>
              <a:endParaRPr lang="en-US" sz="1400" b="1" spc="-1" dirty="0" smtClean="0">
                <a:solidFill>
                  <a:srgbClr val="000000"/>
                </a:solidFill>
                <a:latin typeface="Adobe 楷体 Std R"/>
                <a:ea typeface="Adobe 楷体 Std R"/>
              </a:endParaRPr>
            </a:p>
            <a:p>
              <a:r>
                <a:rPr lang="en-US" sz="1400" b="1" strike="noStrike" spc="-1" dirty="0" smtClean="0">
                  <a:solidFill>
                    <a:srgbClr val="0000CC"/>
                  </a:solidFill>
                  <a:latin typeface="Adobe 楷体 Std R" pitchFamily="18" charset="-128"/>
                  <a:ea typeface="Adobe 楷体 Std R" pitchFamily="18" charset="-128"/>
                </a:rPr>
                <a:t>A:</a:t>
              </a:r>
              <a:r>
                <a:rPr lang="zh-TW" altLang="en-US" sz="1400" b="1" strike="noStrike" spc="-1" dirty="0" smtClean="0">
                  <a:solidFill>
                    <a:srgbClr val="0000CC"/>
                  </a:solidFill>
                  <a:latin typeface="Adobe 楷体 Std R" pitchFamily="18" charset="-128"/>
                  <a:ea typeface="Adobe 楷体 Std R" pitchFamily="18" charset="-128"/>
                </a:rPr>
                <a:t> 透過再各行程式下方加上 </a:t>
              </a:r>
              <a:r>
                <a:rPr lang="en-US" altLang="zh-TW" sz="1400" b="1" spc="-1" dirty="0" smtClean="0">
                  <a:solidFill>
                    <a:srgbClr val="0000CC"/>
                  </a:solidFill>
                  <a:latin typeface="Adobe 楷体 Std R" pitchFamily="18" charset="-128"/>
                  <a:ea typeface="Adobe 楷体 Std R" pitchFamily="18" charset="-128"/>
                </a:rPr>
                <a:t>return </a:t>
              </a:r>
              <a:r>
                <a:rPr lang="en-US" altLang="zh-TW" sz="1400" b="1" spc="-1" dirty="0" err="1" smtClean="0">
                  <a:solidFill>
                    <a:srgbClr val="0000CC"/>
                  </a:solidFill>
                  <a:latin typeface="Adobe 楷体 Std R" pitchFamily="18" charset="-128"/>
                  <a:ea typeface="Adobe 楷体 Std R" pitchFamily="18" charset="-128"/>
                </a:rPr>
                <a:t>HttpResponse</a:t>
              </a:r>
              <a:r>
                <a:rPr lang="en-US" altLang="zh-TW" sz="1400" b="1" spc="-1" dirty="0" smtClean="0">
                  <a:solidFill>
                    <a:srgbClr val="0000CC"/>
                  </a:solidFill>
                  <a:latin typeface="Adobe 楷体 Std R" pitchFamily="18" charset="-128"/>
                  <a:ea typeface="Adobe 楷体 Std R" pitchFamily="18" charset="-128"/>
                </a:rPr>
                <a:t>(“</a:t>
              </a:r>
              <a:r>
                <a:rPr lang="zh-TW" altLang="en-US" sz="1400" b="1" spc="-1" dirty="0" smtClean="0">
                  <a:solidFill>
                    <a:srgbClr val="0000CC"/>
                  </a:solidFill>
                  <a:latin typeface="Adobe 楷体 Std R" pitchFamily="18" charset="-128"/>
                  <a:ea typeface="Adobe 楷体 Std R" pitchFamily="18" charset="-128"/>
                </a:rPr>
                <a:t>成功</a:t>
              </a:r>
              <a:r>
                <a:rPr lang="en-US" altLang="zh-TW" sz="1400" b="1" spc="-1" dirty="0" smtClean="0">
                  <a:solidFill>
                    <a:srgbClr val="0000CC"/>
                  </a:solidFill>
                  <a:latin typeface="Adobe 楷体 Std R" pitchFamily="18" charset="-128"/>
                  <a:ea typeface="Adobe 楷体 Std R" pitchFamily="18" charset="-128"/>
                </a:rPr>
                <a:t>”)</a:t>
              </a:r>
              <a:r>
                <a:rPr lang="zh-TW" altLang="en-US" sz="1400" b="1" spc="-1" dirty="0" smtClean="0">
                  <a:solidFill>
                    <a:srgbClr val="0000CC"/>
                  </a:solidFill>
                  <a:latin typeface="Adobe 楷体 Std R" pitchFamily="18" charset="-128"/>
                  <a:ea typeface="Adobe 楷体 Std R" pitchFamily="18" charset="-128"/>
                </a:rPr>
                <a:t> 或如下圖傳值</a:t>
              </a:r>
              <a:r>
                <a:rPr lang="en-US" altLang="zh-TW" sz="1400" b="1" spc="-1" dirty="0" smtClean="0">
                  <a:solidFill>
                    <a:srgbClr val="0000CC"/>
                  </a:solidFill>
                  <a:latin typeface="Adobe 楷体 Std R" pitchFamily="18" charset="-128"/>
                  <a:ea typeface="Adobe 楷体 Std R" pitchFamily="18" charset="-128"/>
                </a:rPr>
                <a:t>.</a:t>
              </a:r>
              <a:endParaRPr lang="en-US" altLang="zh-TW" sz="1400" b="1" spc="-1" dirty="0">
                <a:solidFill>
                  <a:srgbClr val="0000CC"/>
                </a:solidFill>
                <a:latin typeface="Adobe 楷体 Std R" pitchFamily="18" charset="-128"/>
                <a:ea typeface="Adobe 楷体 Std R" pitchFamily="18" charset="-128"/>
              </a:endParaRPr>
            </a:p>
            <a:p>
              <a:pPr>
                <a:lnSpc>
                  <a:spcPct val="100000"/>
                </a:lnSpc>
              </a:pPr>
              <a:endParaRPr lang="en-US" sz="1400" b="0" strike="noStrike" spc="-1" dirty="0">
                <a:latin typeface="Arial"/>
              </a:endParaRPr>
            </a:p>
          </p:txBody>
        </p:sp>
      </p:gr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4919"/>
            <a:ext cx="2718073" cy="1748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419" y="2931790"/>
            <a:ext cx="1944216" cy="789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橢圓 2"/>
          <p:cNvSpPr/>
          <p:nvPr/>
        </p:nvSpPr>
        <p:spPr>
          <a:xfrm>
            <a:off x="0" y="4186063"/>
            <a:ext cx="72008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1" name="Group 1"/>
          <p:cNvGrpSpPr/>
          <p:nvPr/>
        </p:nvGrpSpPr>
        <p:grpSpPr>
          <a:xfrm>
            <a:off x="666361" y="1692266"/>
            <a:ext cx="6713951" cy="952653"/>
            <a:chOff x="666360" y="555480"/>
            <a:chExt cx="6713951" cy="952653"/>
          </a:xfrm>
        </p:grpSpPr>
        <p:grpSp>
          <p:nvGrpSpPr>
            <p:cNvPr id="22" name="Group 2"/>
            <p:cNvGrpSpPr/>
            <p:nvPr/>
          </p:nvGrpSpPr>
          <p:grpSpPr>
            <a:xfrm>
              <a:off x="666360" y="719640"/>
              <a:ext cx="411120" cy="428040"/>
              <a:chOff x="666360" y="719640"/>
              <a:chExt cx="411120" cy="428040"/>
            </a:xfrm>
          </p:grpSpPr>
          <p:pic>
            <p:nvPicPr>
              <p:cNvPr id="24" name="图片 3"/>
              <p:cNvPicPr/>
              <p:nvPr/>
            </p:nvPicPr>
            <p:blipFill>
              <a:blip r:embed="rId2"/>
              <a:stretch/>
            </p:blipFill>
            <p:spPr>
              <a:xfrm>
                <a:off x="666360" y="725040"/>
                <a:ext cx="411120" cy="422640"/>
              </a:xfrm>
              <a:prstGeom prst="rect">
                <a:avLst/>
              </a:prstGeom>
              <a:ln w="0">
                <a:noFill/>
              </a:ln>
            </p:spPr>
          </p:pic>
          <p:sp>
            <p:nvSpPr>
              <p:cNvPr id="25" name="CustomShape 3"/>
              <p:cNvSpPr/>
              <p:nvPr/>
            </p:nvSpPr>
            <p:spPr>
              <a:xfrm>
                <a:off x="736560" y="719640"/>
                <a:ext cx="298649"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pc="-1" dirty="0">
                    <a:solidFill>
                      <a:srgbClr val="FFFFFF"/>
                    </a:solidFill>
                    <a:latin typeface="Calibri"/>
                  </a:rPr>
                  <a:t>8</a:t>
                </a:r>
                <a:endParaRPr lang="en-US" sz="1800" b="0" strike="noStrike" spc="-1" dirty="0">
                  <a:latin typeface="Arial"/>
                </a:endParaRPr>
              </a:p>
            </p:txBody>
          </p:sp>
        </p:grpSp>
        <p:sp>
          <p:nvSpPr>
            <p:cNvPr id="23" name="CustomShape 4"/>
            <p:cNvSpPr/>
            <p:nvPr/>
          </p:nvSpPr>
          <p:spPr>
            <a:xfrm>
              <a:off x="1095840" y="555480"/>
              <a:ext cx="6284471" cy="95265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US" sz="1400" b="1" strike="noStrike" spc="-1" dirty="0">
                  <a:solidFill>
                    <a:srgbClr val="000000"/>
                  </a:solidFill>
                  <a:latin typeface="Adobe 楷体 Std R"/>
                  <a:ea typeface="Adobe 楷体 Std R"/>
                </a:rPr>
                <a:t>Q: </a:t>
              </a:r>
              <a:r>
                <a:rPr lang="en-US" altLang="zh-TW" sz="1400" b="1" spc="-1" dirty="0" err="1" smtClean="0">
                  <a:solidFill>
                    <a:srgbClr val="000000"/>
                  </a:solidFill>
                  <a:latin typeface="Adobe 楷体 Std R"/>
                  <a:ea typeface="Adobe 楷体 Std R"/>
                </a:rPr>
                <a:t>email_t</a:t>
              </a:r>
              <a:r>
                <a:rPr lang="en-US" altLang="zh-TW" sz="1400" b="1" spc="-1" dirty="0" smtClean="0">
                  <a:solidFill>
                    <a:srgbClr val="000000"/>
                  </a:solidFill>
                  <a:latin typeface="Adobe 楷体 Std R"/>
                  <a:ea typeface="Adobe 楷体 Std R"/>
                </a:rPr>
                <a:t> </a:t>
              </a:r>
              <a:r>
                <a:rPr lang="en-US" altLang="zh-TW" sz="1400" b="1" spc="-1" dirty="0">
                  <a:solidFill>
                    <a:srgbClr val="000000"/>
                  </a:solidFill>
                  <a:latin typeface="Adobe 楷体 Std R"/>
                  <a:ea typeface="Adobe 楷体 Std R"/>
                </a:rPr>
                <a:t>= </a:t>
              </a:r>
              <a:r>
                <a:rPr lang="en-US" altLang="zh-TW" sz="1400" b="1" spc="-1" dirty="0" err="1">
                  <a:solidFill>
                    <a:srgbClr val="000000"/>
                  </a:solidFill>
                  <a:latin typeface="Adobe 楷体 Std R"/>
                  <a:ea typeface="Adobe 楷体 Std R"/>
                </a:rPr>
                <a:t>request.POST.get</a:t>
              </a:r>
              <a:r>
                <a:rPr lang="en-US" altLang="zh-TW" sz="1400" b="1" spc="-1" dirty="0">
                  <a:solidFill>
                    <a:srgbClr val="000000"/>
                  </a:solidFill>
                  <a:latin typeface="Adobe 楷体 Std R"/>
                  <a:ea typeface="Adobe 楷体 Std R"/>
                </a:rPr>
                <a:t>(‘email’) </a:t>
              </a:r>
              <a:r>
                <a:rPr lang="zh-TW" altLang="en-US" sz="1400" b="1" spc="-1" dirty="0">
                  <a:solidFill>
                    <a:srgbClr val="000000"/>
                  </a:solidFill>
                  <a:latin typeface="Adobe 楷体 Std R"/>
                  <a:ea typeface="Adobe 楷体 Std R"/>
                </a:rPr>
                <a:t>取得 前面傳至網頁的值</a:t>
              </a:r>
              <a:r>
                <a:rPr lang="en-US" altLang="zh-TW" sz="1400" b="1" spc="-1" dirty="0">
                  <a:solidFill>
                    <a:srgbClr val="000000"/>
                  </a:solidFill>
                  <a:latin typeface="Adobe 楷体 Std R"/>
                  <a:ea typeface="Adobe 楷体 Std R"/>
                </a:rPr>
                <a:t>.</a:t>
              </a:r>
              <a:endParaRPr lang="en-US" sz="1400" b="1" spc="-1" dirty="0">
                <a:solidFill>
                  <a:srgbClr val="000000"/>
                </a:solidFill>
                <a:latin typeface="Adobe 楷体 Std R"/>
                <a:ea typeface="Adobe 楷体 Std R"/>
              </a:endParaRPr>
            </a:p>
            <a:p>
              <a:r>
                <a:rPr lang="en-US" sz="1400" b="1" strike="noStrike" spc="-1" dirty="0">
                  <a:solidFill>
                    <a:srgbClr val="0000CC"/>
                  </a:solidFill>
                  <a:latin typeface="Adobe 楷体 Std R" pitchFamily="18" charset="-128"/>
                  <a:ea typeface="Adobe 楷体 Std R" pitchFamily="18" charset="-128"/>
                </a:rPr>
                <a:t>A: </a:t>
              </a:r>
              <a:r>
                <a:rPr lang="zh-TW" altLang="en-US" sz="1400" b="1" spc="-1" dirty="0" smtClean="0">
                  <a:solidFill>
                    <a:srgbClr val="0000CC"/>
                  </a:solidFill>
                  <a:latin typeface="Adobe 楷体 Std R" pitchFamily="18" charset="-128"/>
                  <a:ea typeface="Adobe 楷体 Std R" pitchFamily="18" charset="-128"/>
                </a:rPr>
                <a:t>改在前一個函式加上</a:t>
              </a:r>
              <a:r>
                <a:rPr lang="en-US" altLang="zh-TW" sz="1400" b="1" spc="-1" dirty="0" err="1">
                  <a:solidFill>
                    <a:srgbClr val="0000CC"/>
                  </a:solidFill>
                  <a:latin typeface="Adobe 楷体 Std R" pitchFamily="18" charset="-128"/>
                  <a:ea typeface="Adobe 楷体 Std R" pitchFamily="18" charset="-128"/>
                </a:rPr>
                <a:t>request.session</a:t>
              </a:r>
              <a:r>
                <a:rPr lang="en-US" altLang="zh-TW" sz="1400" b="1" spc="-1" dirty="0">
                  <a:solidFill>
                    <a:srgbClr val="0000CC"/>
                  </a:solidFill>
                  <a:latin typeface="Adobe 楷体 Std R" pitchFamily="18" charset="-128"/>
                  <a:ea typeface="Adobe 楷体 Std R" pitchFamily="18" charset="-128"/>
                </a:rPr>
                <a:t>['</a:t>
              </a:r>
              <a:r>
                <a:rPr lang="en-US" altLang="zh-TW" sz="1400" b="1" spc="-1" dirty="0" err="1">
                  <a:solidFill>
                    <a:srgbClr val="0000CC"/>
                  </a:solidFill>
                  <a:latin typeface="Adobe 楷体 Std R" pitchFamily="18" charset="-128"/>
                  <a:ea typeface="Adobe 楷体 Std R" pitchFamily="18" charset="-128"/>
                </a:rPr>
                <a:t>email_t</a:t>
              </a:r>
              <a:r>
                <a:rPr lang="en-US" altLang="zh-TW" sz="1400" b="1" spc="-1" dirty="0">
                  <a:solidFill>
                    <a:srgbClr val="0000CC"/>
                  </a:solidFill>
                  <a:latin typeface="Adobe 楷体 Std R" pitchFamily="18" charset="-128"/>
                  <a:ea typeface="Adobe 楷体 Std R" pitchFamily="18" charset="-128"/>
                </a:rPr>
                <a:t>'] = </a:t>
              </a:r>
              <a:r>
                <a:rPr lang="en-US" altLang="zh-TW" sz="1400" b="1" spc="-1" dirty="0" err="1">
                  <a:solidFill>
                    <a:srgbClr val="0000CC"/>
                  </a:solidFill>
                  <a:latin typeface="Adobe 楷体 Std R" pitchFamily="18" charset="-128"/>
                  <a:ea typeface="Adobe 楷体 Std R" pitchFamily="18" charset="-128"/>
                </a:rPr>
                <a:t>email_t</a:t>
              </a:r>
              <a:r>
                <a:rPr lang="en-US" altLang="zh-TW" sz="1400" b="1" spc="-1" dirty="0">
                  <a:solidFill>
                    <a:srgbClr val="0000CC"/>
                  </a:solidFill>
                  <a:latin typeface="Adobe 楷体 Std R" pitchFamily="18" charset="-128"/>
                  <a:ea typeface="Adobe 楷体 Std R" pitchFamily="18" charset="-128"/>
                </a:rPr>
                <a:t>  # </a:t>
              </a:r>
              <a:r>
                <a:rPr lang="zh-TW" altLang="en-US" sz="1400" b="1" spc="-1" dirty="0">
                  <a:solidFill>
                    <a:srgbClr val="0000CC"/>
                  </a:solidFill>
                  <a:latin typeface="Adobe 楷体 Std R" pitchFamily="18" charset="-128"/>
                  <a:ea typeface="Adobe 楷体 Std R" pitchFamily="18" charset="-128"/>
                </a:rPr>
                <a:t>存储 </a:t>
              </a:r>
              <a:r>
                <a:rPr lang="en-US" altLang="zh-TW" sz="1400" b="1" spc="-1" dirty="0" err="1">
                  <a:solidFill>
                    <a:srgbClr val="0000CC"/>
                  </a:solidFill>
                  <a:latin typeface="Adobe 楷体 Std R" pitchFamily="18" charset="-128"/>
                  <a:ea typeface="Adobe 楷体 Std R" pitchFamily="18" charset="-128"/>
                </a:rPr>
                <a:t>email_t</a:t>
              </a:r>
              <a:endParaRPr lang="en-US" altLang="zh-TW" sz="1400" b="1" spc="-1" dirty="0">
                <a:solidFill>
                  <a:srgbClr val="0000CC"/>
                </a:solidFill>
                <a:latin typeface="Adobe 楷体 Std R" pitchFamily="18" charset="-128"/>
                <a:ea typeface="Adobe 楷体 Std R" pitchFamily="18" charset="-128"/>
              </a:endParaRPr>
            </a:p>
            <a:p>
              <a:r>
                <a:rPr lang="en-US" altLang="zh-TW" sz="1400" b="1" spc="-1" dirty="0">
                  <a:solidFill>
                    <a:srgbClr val="0000CC"/>
                  </a:solidFill>
                  <a:latin typeface="Adobe 楷体 Std R" pitchFamily="18" charset="-128"/>
                  <a:ea typeface="Adobe 楷体 Std R" pitchFamily="18" charset="-128"/>
                </a:rPr>
                <a:t>,</a:t>
              </a:r>
              <a:r>
                <a:rPr lang="zh-TW" altLang="en-US" sz="1400" b="1" spc="-1" dirty="0">
                  <a:solidFill>
                    <a:srgbClr val="0000CC"/>
                  </a:solidFill>
                  <a:latin typeface="Adobe 楷体 Std R" pitchFamily="18" charset="-128"/>
                  <a:ea typeface="Adobe 楷体 Std R" pitchFamily="18" charset="-128"/>
                </a:rPr>
                <a:t>再用</a:t>
              </a:r>
              <a:r>
                <a:rPr lang="en-US" altLang="zh-TW" sz="1400" b="1" spc="-1" dirty="0" err="1">
                  <a:solidFill>
                    <a:srgbClr val="0000CC"/>
                  </a:solidFill>
                  <a:latin typeface="Adobe 楷体 Std R" pitchFamily="18" charset="-128"/>
                  <a:ea typeface="Adobe 楷体 Std R" pitchFamily="18" charset="-128"/>
                </a:rPr>
                <a:t>email_t</a:t>
              </a:r>
              <a:r>
                <a:rPr lang="en-US" altLang="zh-TW" sz="1400" b="1" spc="-1" dirty="0">
                  <a:solidFill>
                    <a:srgbClr val="0000CC"/>
                  </a:solidFill>
                  <a:latin typeface="Adobe 楷体 Std R" pitchFamily="18" charset="-128"/>
                  <a:ea typeface="Adobe 楷体 Std R" pitchFamily="18" charset="-128"/>
                </a:rPr>
                <a:t> = </a:t>
              </a:r>
              <a:r>
                <a:rPr lang="en-US" altLang="zh-TW" sz="1400" b="1" spc="-1" dirty="0" err="1">
                  <a:solidFill>
                    <a:srgbClr val="0000CC"/>
                  </a:solidFill>
                  <a:latin typeface="Adobe 楷体 Std R" pitchFamily="18" charset="-128"/>
                  <a:ea typeface="Adobe 楷体 Std R" pitchFamily="18" charset="-128"/>
                </a:rPr>
                <a:t>request.session.get</a:t>
              </a:r>
              <a:r>
                <a:rPr lang="en-US" altLang="zh-TW" sz="1400" b="1" spc="-1" dirty="0" smtClean="0">
                  <a:solidFill>
                    <a:srgbClr val="0000CC"/>
                  </a:solidFill>
                  <a:latin typeface="Adobe 楷体 Std R" pitchFamily="18" charset="-128"/>
                  <a:ea typeface="Adobe 楷体 Std R" pitchFamily="18" charset="-128"/>
                </a:rPr>
                <a:t>(‘</a:t>
              </a:r>
              <a:r>
                <a:rPr lang="en-US" altLang="zh-TW" sz="1400" b="1" spc="-1" dirty="0" err="1" smtClean="0">
                  <a:solidFill>
                    <a:srgbClr val="0000CC"/>
                  </a:solidFill>
                  <a:latin typeface="Adobe 楷体 Std R" pitchFamily="18" charset="-128"/>
                  <a:ea typeface="Adobe 楷体 Std R" pitchFamily="18" charset="-128"/>
                </a:rPr>
                <a:t>email_t</a:t>
              </a:r>
              <a:r>
                <a:rPr lang="en-US" altLang="zh-TW" sz="1400" b="1" spc="-1" dirty="0" smtClean="0">
                  <a:solidFill>
                    <a:srgbClr val="0000CC"/>
                  </a:solidFill>
                  <a:latin typeface="Adobe 楷体 Std R" pitchFamily="18" charset="-128"/>
                  <a:ea typeface="Adobe 楷体 Std R" pitchFamily="18" charset="-128"/>
                </a:rPr>
                <a:t>’),</a:t>
              </a:r>
              <a:r>
                <a:rPr lang="zh-TW" altLang="en-US" sz="1400" b="1" spc="-1" dirty="0" smtClean="0">
                  <a:solidFill>
                    <a:srgbClr val="0000CC"/>
                  </a:solidFill>
                  <a:latin typeface="Adobe 楷体 Std R" pitchFamily="18" charset="-128"/>
                  <a:ea typeface="Adobe 楷体 Std R" pitchFamily="18" charset="-128"/>
                </a:rPr>
                <a:t> 就可在之後的函式取得最初的值</a:t>
              </a:r>
              <a:r>
                <a:rPr lang="en-US" altLang="zh-TW" sz="1400" b="1" spc="-1" dirty="0" smtClean="0">
                  <a:solidFill>
                    <a:srgbClr val="0000CC"/>
                  </a:solidFill>
                  <a:latin typeface="Adobe 楷体 Std R" pitchFamily="18" charset="-128"/>
                  <a:ea typeface="Adobe 楷体 Std R" pitchFamily="18" charset="-128"/>
                </a:rPr>
                <a:t>.</a:t>
              </a:r>
              <a:endParaRPr lang="en-US" altLang="zh-TW" sz="1400" b="1" spc="-1" dirty="0">
                <a:solidFill>
                  <a:srgbClr val="0000CC"/>
                </a:solidFill>
                <a:latin typeface="Adobe 楷体 Std R" pitchFamily="18" charset="-128"/>
                <a:ea typeface="Adobe 楷体 Std R" pitchFamily="18" charset="-128"/>
              </a:endParaRPr>
            </a:p>
          </p:txBody>
        </p:sp>
      </p:gr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7456" y="2476755"/>
            <a:ext cx="33813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7229" y="3472637"/>
            <a:ext cx="348615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0" y="2644920"/>
            <a:ext cx="1979712" cy="184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4177457" y="3073427"/>
            <a:ext cx="3381374" cy="18437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3923928" y="2859782"/>
            <a:ext cx="295274" cy="307777"/>
          </a:xfrm>
          <a:prstGeom prst="rect">
            <a:avLst/>
          </a:prstGeom>
          <a:noFill/>
        </p:spPr>
        <p:txBody>
          <a:bodyPr wrap="none" rtlCol="0">
            <a:spAutoFit/>
          </a:bodyPr>
          <a:lstStyle/>
          <a:p>
            <a:r>
              <a:rPr lang="en-US" altLang="zh-TW" sz="1400" dirty="0" smtClean="0">
                <a:solidFill>
                  <a:srgbClr val="000099"/>
                </a:solidFill>
                <a:latin typeface="Adobe 楷体 Std R" pitchFamily="18" charset="-128"/>
                <a:ea typeface="Adobe 楷体 Std R" pitchFamily="18" charset="-128"/>
              </a:rPr>
              <a:t>7</a:t>
            </a:r>
            <a:endParaRPr lang="zh-TW" altLang="en-US" sz="1400" dirty="0">
              <a:solidFill>
                <a:srgbClr val="000099"/>
              </a:solidFill>
              <a:latin typeface="Adobe 楷体 Std R" pitchFamily="18" charset="-128"/>
              <a:ea typeface="Adobe 楷体 Std R" pitchFamily="18" charset="-128"/>
            </a:endParaRPr>
          </a:p>
        </p:txBody>
      </p:sp>
      <p:sp>
        <p:nvSpPr>
          <p:cNvPr id="34" name="矩形 33"/>
          <p:cNvSpPr/>
          <p:nvPr/>
        </p:nvSpPr>
        <p:spPr>
          <a:xfrm>
            <a:off x="4214962" y="3865515"/>
            <a:ext cx="3381374" cy="18437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3851920" y="3651870"/>
            <a:ext cx="295274" cy="307777"/>
          </a:xfrm>
          <a:prstGeom prst="rect">
            <a:avLst/>
          </a:prstGeom>
          <a:noFill/>
        </p:spPr>
        <p:txBody>
          <a:bodyPr wrap="none" rtlCol="0">
            <a:spAutoFit/>
          </a:bodyPr>
          <a:lstStyle/>
          <a:p>
            <a:r>
              <a:rPr lang="en-US" altLang="zh-TW" sz="1400" dirty="0">
                <a:solidFill>
                  <a:srgbClr val="000099"/>
                </a:solidFill>
                <a:latin typeface="Adobe 楷体 Std R" pitchFamily="18" charset="-128"/>
                <a:ea typeface="Adobe 楷体 Std R" pitchFamily="18" charset="-128"/>
              </a:rPr>
              <a:t>8</a:t>
            </a:r>
            <a:endParaRPr lang="zh-TW" altLang="en-US" sz="1400" dirty="0">
              <a:solidFill>
                <a:srgbClr val="000099"/>
              </a:solidFill>
              <a:latin typeface="Adobe 楷体 Std R" pitchFamily="18" charset="-128"/>
              <a:ea typeface="Adobe 楷体 Std R" pitchFamily="18" charset="-128"/>
            </a:endParaRPr>
          </a:p>
        </p:txBody>
      </p:sp>
    </p:spTree>
    <p:extLst>
      <p:ext uri="{BB962C8B-B14F-4D97-AF65-F5344CB8AC3E}">
        <p14:creationId xmlns:p14="http://schemas.microsoft.com/office/powerpoint/2010/main" val="379216953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 name="Picture 2"/>
          <p:cNvPicPr/>
          <p:nvPr/>
        </p:nvPicPr>
        <p:blipFill>
          <a:blip r:embed="rId2">
            <a:extLst/>
          </a:blip>
          <a:stretch/>
        </p:blipFill>
        <p:spPr>
          <a:xfrm>
            <a:off x="1979640" y="51480"/>
            <a:ext cx="4896360" cy="863640"/>
          </a:xfrm>
          <a:prstGeom prst="rect">
            <a:avLst/>
          </a:prstGeom>
          <a:ln w="0">
            <a:noFill/>
          </a:ln>
        </p:spPr>
      </p:pic>
      <p:sp>
        <p:nvSpPr>
          <p:cNvPr id="861" name="CustomShape 1"/>
          <p:cNvSpPr/>
          <p:nvPr/>
        </p:nvSpPr>
        <p:spPr>
          <a:xfrm>
            <a:off x="457200" y="123480"/>
            <a:ext cx="822924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a:solidFill>
                  <a:srgbClr val="000000"/>
                </a:solidFill>
                <a:latin typeface="Adobe 楷体 Std R"/>
                <a:ea typeface="Adobe 楷体 Std R"/>
              </a:rPr>
              <a:t>待改進項目</a:t>
            </a:r>
            <a:endParaRPr lang="en-US" sz="4000" b="0" strike="noStrike" spc="-1">
              <a:latin typeface="Arial"/>
            </a:endParaRPr>
          </a:p>
        </p:txBody>
      </p:sp>
      <p:grpSp>
        <p:nvGrpSpPr>
          <p:cNvPr id="862" name="Group 2"/>
          <p:cNvGrpSpPr/>
          <p:nvPr/>
        </p:nvGrpSpPr>
        <p:grpSpPr>
          <a:xfrm>
            <a:off x="673200" y="1767240"/>
            <a:ext cx="7426800" cy="516600"/>
            <a:chOff x="673200" y="1767240"/>
            <a:chExt cx="7426800" cy="516600"/>
          </a:xfrm>
        </p:grpSpPr>
        <p:grpSp>
          <p:nvGrpSpPr>
            <p:cNvPr id="863" name="Group 3"/>
            <p:cNvGrpSpPr/>
            <p:nvPr/>
          </p:nvGrpSpPr>
          <p:grpSpPr>
            <a:xfrm>
              <a:off x="673200" y="1788480"/>
              <a:ext cx="411120" cy="428400"/>
              <a:chOff x="673200" y="1788480"/>
              <a:chExt cx="411120" cy="428400"/>
            </a:xfrm>
          </p:grpSpPr>
          <p:pic>
            <p:nvPicPr>
              <p:cNvPr id="864" name="图片 3"/>
              <p:cNvPicPr/>
              <p:nvPr/>
            </p:nvPicPr>
            <p:blipFill>
              <a:blip r:embed="rId3"/>
              <a:stretch/>
            </p:blipFill>
            <p:spPr>
              <a:xfrm>
                <a:off x="673200" y="1794240"/>
                <a:ext cx="411120" cy="422640"/>
              </a:xfrm>
              <a:prstGeom prst="rect">
                <a:avLst/>
              </a:prstGeom>
              <a:ln w="0">
                <a:noFill/>
              </a:ln>
            </p:spPr>
          </p:pic>
          <p:sp>
            <p:nvSpPr>
              <p:cNvPr id="865" name="CustomShape 4"/>
              <p:cNvSpPr/>
              <p:nvPr/>
            </p:nvSpPr>
            <p:spPr>
              <a:xfrm>
                <a:off x="743400" y="17884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866" name="CustomShape 5"/>
            <p:cNvSpPr/>
            <p:nvPr/>
          </p:nvSpPr>
          <p:spPr>
            <a:xfrm>
              <a:off x="1072080" y="176724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抓取八字算命資料時</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由於目前僅參考單一網站</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就屬性準確度會有些許爭議</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所以如果能在參考更多網站資料做交叉比對</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提供多元結果</a:t>
              </a:r>
              <a:r>
                <a:rPr lang="en-US" sz="1400" b="1" strike="noStrike" spc="-1">
                  <a:solidFill>
                    <a:srgbClr val="000000"/>
                  </a:solidFill>
                  <a:latin typeface="Adobe 楷体 Std R"/>
                  <a:ea typeface="Adobe 楷体 Std R"/>
                </a:rPr>
                <a:t>,</a:t>
              </a:r>
              <a:r>
                <a:rPr lang="zh-TW" sz="1400" b="1" strike="noStrike" spc="-1">
                  <a:solidFill>
                    <a:srgbClr val="000000"/>
                  </a:solidFill>
                  <a:latin typeface="Adobe 楷体 Std R"/>
                  <a:ea typeface="Adobe 楷体 Std R"/>
                </a:rPr>
                <a:t>可提升其準確度</a:t>
              </a:r>
              <a:r>
                <a:rPr lang="en-US" sz="1400" b="1" strike="noStrike" spc="-1">
                  <a:solidFill>
                    <a:srgbClr val="000000"/>
                  </a:solidFill>
                  <a:latin typeface="Adobe 楷体 Std R"/>
                  <a:ea typeface="Adobe 楷体 Std R"/>
                </a:rPr>
                <a:t>. </a:t>
              </a:r>
              <a:endParaRPr lang="en-US" sz="1400" b="0" strike="noStrike" spc="-1">
                <a:latin typeface="Arial"/>
              </a:endParaRPr>
            </a:p>
          </p:txBody>
        </p:sp>
      </p:grpSp>
      <p:grpSp>
        <p:nvGrpSpPr>
          <p:cNvPr id="867" name="Group 6"/>
          <p:cNvGrpSpPr/>
          <p:nvPr/>
        </p:nvGrpSpPr>
        <p:grpSpPr>
          <a:xfrm>
            <a:off x="539640" y="555480"/>
            <a:ext cx="8226360" cy="705240"/>
            <a:chOff x="539640" y="555480"/>
            <a:chExt cx="8226360" cy="705240"/>
          </a:xfrm>
        </p:grpSpPr>
        <p:pic>
          <p:nvPicPr>
            <p:cNvPr id="868" name="图片 3"/>
            <p:cNvPicPr/>
            <p:nvPr/>
          </p:nvPicPr>
          <p:blipFill>
            <a:blip r:embed="rId3"/>
            <a:stretch/>
          </p:blipFill>
          <p:spPr>
            <a:xfrm>
              <a:off x="539640" y="555480"/>
              <a:ext cx="683640" cy="705240"/>
            </a:xfrm>
            <a:prstGeom prst="rect">
              <a:avLst/>
            </a:prstGeom>
            <a:ln w="0">
              <a:noFill/>
            </a:ln>
          </p:spPr>
        </p:pic>
        <p:sp>
          <p:nvSpPr>
            <p:cNvPr id="869" name="CustomShape 7"/>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一</a:t>
              </a:r>
              <a:endParaRPr lang="en-US" sz="2400" b="0" strike="noStrike" spc="-1">
                <a:latin typeface="Arial"/>
              </a:endParaRPr>
            </a:p>
          </p:txBody>
        </p:sp>
        <p:sp>
          <p:nvSpPr>
            <p:cNvPr id="870" name="CustomShape 8"/>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查八字資料方面</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871" name="Group 9"/>
          <p:cNvGrpSpPr/>
          <p:nvPr/>
        </p:nvGrpSpPr>
        <p:grpSpPr>
          <a:xfrm>
            <a:off x="673200" y="2324160"/>
            <a:ext cx="7426800" cy="516600"/>
            <a:chOff x="673200" y="2324160"/>
            <a:chExt cx="7426800" cy="516600"/>
          </a:xfrm>
        </p:grpSpPr>
        <p:grpSp>
          <p:nvGrpSpPr>
            <p:cNvPr id="872" name="Group 10"/>
            <p:cNvGrpSpPr/>
            <p:nvPr/>
          </p:nvGrpSpPr>
          <p:grpSpPr>
            <a:xfrm>
              <a:off x="673200" y="2345400"/>
              <a:ext cx="411120" cy="428400"/>
              <a:chOff x="673200" y="2345400"/>
              <a:chExt cx="411120" cy="428400"/>
            </a:xfrm>
          </p:grpSpPr>
          <p:pic>
            <p:nvPicPr>
              <p:cNvPr id="873" name="图片 3"/>
              <p:cNvPicPr/>
              <p:nvPr/>
            </p:nvPicPr>
            <p:blipFill>
              <a:blip r:embed="rId3"/>
              <a:stretch/>
            </p:blipFill>
            <p:spPr>
              <a:xfrm>
                <a:off x="673200" y="2351160"/>
                <a:ext cx="411120" cy="422640"/>
              </a:xfrm>
              <a:prstGeom prst="rect">
                <a:avLst/>
              </a:prstGeom>
              <a:ln w="0">
                <a:noFill/>
              </a:ln>
            </p:spPr>
          </p:pic>
          <p:sp>
            <p:nvSpPr>
              <p:cNvPr id="874" name="CustomShape 11"/>
              <p:cNvSpPr/>
              <p:nvPr/>
            </p:nvSpPr>
            <p:spPr>
              <a:xfrm>
                <a:off x="743400" y="234540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3</a:t>
                </a:r>
                <a:endParaRPr lang="en-US" sz="1800" b="0" strike="noStrike" spc="-1">
                  <a:latin typeface="Arial"/>
                </a:endParaRPr>
              </a:p>
            </p:txBody>
          </p:sp>
        </p:grpSp>
        <p:sp>
          <p:nvSpPr>
            <p:cNvPr id="875" name="CustomShape 12"/>
            <p:cNvSpPr/>
            <p:nvPr/>
          </p:nvSpPr>
          <p:spPr>
            <a:xfrm>
              <a:off x="1072080" y="232416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在</a:t>
              </a:r>
              <a:r>
                <a:rPr lang="en-US" sz="1400" b="1" strike="noStrike" spc="-1">
                  <a:solidFill>
                    <a:srgbClr val="000000"/>
                  </a:solidFill>
                  <a:latin typeface="Adobe 楷体 Std R"/>
                  <a:ea typeface="Adobe 楷体 Std R"/>
                </a:rPr>
                <a:t>2</a:t>
              </a:r>
              <a:r>
                <a:rPr lang="zh-TW" sz="1400" b="1" strike="noStrike" spc="-1">
                  <a:solidFill>
                    <a:srgbClr val="000000"/>
                  </a:solidFill>
                  <a:latin typeface="Adobe 楷体 Std R"/>
                  <a:ea typeface="Adobe 楷体 Std R"/>
                </a:rPr>
                <a:t>完成後</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還需增加與使用者互動功能</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將算命結果加以分塊</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讓使用者可反饋何種結果較符合自身</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也可以分享給親友點評</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透過反饋來了解參考網站的可信度</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876" name="Group 13"/>
          <p:cNvGrpSpPr/>
          <p:nvPr/>
        </p:nvGrpSpPr>
        <p:grpSpPr>
          <a:xfrm>
            <a:off x="683640" y="1203480"/>
            <a:ext cx="7416360" cy="516600"/>
            <a:chOff x="683640" y="1203480"/>
            <a:chExt cx="7416360" cy="516600"/>
          </a:xfrm>
        </p:grpSpPr>
        <p:grpSp>
          <p:nvGrpSpPr>
            <p:cNvPr id="877" name="Group 14"/>
            <p:cNvGrpSpPr/>
            <p:nvPr/>
          </p:nvGrpSpPr>
          <p:grpSpPr>
            <a:xfrm>
              <a:off x="683640" y="1224720"/>
              <a:ext cx="418680" cy="428400"/>
              <a:chOff x="683640" y="1224720"/>
              <a:chExt cx="418680" cy="428400"/>
            </a:xfrm>
          </p:grpSpPr>
          <p:pic>
            <p:nvPicPr>
              <p:cNvPr id="878" name="图片 3"/>
              <p:cNvPicPr/>
              <p:nvPr/>
            </p:nvPicPr>
            <p:blipFill>
              <a:blip r:embed="rId3"/>
              <a:stretch/>
            </p:blipFill>
            <p:spPr>
              <a:xfrm>
                <a:off x="683640" y="1230480"/>
                <a:ext cx="418680" cy="422640"/>
              </a:xfrm>
              <a:prstGeom prst="rect">
                <a:avLst/>
              </a:prstGeom>
              <a:ln w="0">
                <a:noFill/>
              </a:ln>
            </p:spPr>
          </p:pic>
          <p:sp>
            <p:nvSpPr>
              <p:cNvPr id="879" name="CustomShape 15"/>
              <p:cNvSpPr/>
              <p:nvPr/>
            </p:nvSpPr>
            <p:spPr>
              <a:xfrm>
                <a:off x="757440" y="12247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880" name="CustomShape 16"/>
            <p:cNvSpPr/>
            <p:nvPr/>
          </p:nvSpPr>
          <p:spPr>
            <a:xfrm>
              <a:off x="1089720" y="1203480"/>
              <a:ext cx="701028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目前參考的網站資料僅能滿六個月及</a:t>
              </a:r>
              <a:r>
                <a:rPr lang="en-US" sz="1400" b="1" strike="noStrike" spc="-1">
                  <a:solidFill>
                    <a:srgbClr val="000000"/>
                  </a:solidFill>
                  <a:latin typeface="Adobe 楷体 Std R"/>
                  <a:ea typeface="Adobe 楷体 Std R"/>
                </a:rPr>
                <a:t>54</a:t>
              </a:r>
              <a:r>
                <a:rPr lang="zh-TW" sz="1400" b="1" strike="noStrike" spc="-1">
                  <a:solidFill>
                    <a:srgbClr val="000000"/>
                  </a:solidFill>
                  <a:latin typeface="Adobe 楷体 Std R"/>
                  <a:ea typeface="Adobe 楷体 Std R"/>
                </a:rPr>
                <a:t>歲的使用者使用</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雖然這符合工作人群</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但希望透過增加參考的網站</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能將此限制消除</a:t>
              </a:r>
              <a:r>
                <a:rPr lang="en-US" sz="1400" b="1" strike="noStrike" spc="-1">
                  <a:solidFill>
                    <a:srgbClr val="000000"/>
                  </a:solidFill>
                  <a:latin typeface="Adobe 楷体 Std R"/>
                  <a:ea typeface="Adobe 楷体 Std R"/>
                </a:rPr>
                <a:t>. </a:t>
              </a:r>
              <a:endParaRPr lang="en-US" sz="1400" b="0" strike="noStrike" spc="-1">
                <a:latin typeface="Arial"/>
              </a:endParaRPr>
            </a:p>
          </p:txBody>
        </p:sp>
      </p:grpSp>
      <p:grpSp>
        <p:nvGrpSpPr>
          <p:cNvPr id="881" name="Group 17"/>
          <p:cNvGrpSpPr/>
          <p:nvPr/>
        </p:nvGrpSpPr>
        <p:grpSpPr>
          <a:xfrm>
            <a:off x="671040" y="2912760"/>
            <a:ext cx="7426800" cy="516600"/>
            <a:chOff x="671040" y="2912760"/>
            <a:chExt cx="7426800" cy="516600"/>
          </a:xfrm>
        </p:grpSpPr>
        <p:grpSp>
          <p:nvGrpSpPr>
            <p:cNvPr id="882" name="Group 18"/>
            <p:cNvGrpSpPr/>
            <p:nvPr/>
          </p:nvGrpSpPr>
          <p:grpSpPr>
            <a:xfrm>
              <a:off x="671040" y="2934000"/>
              <a:ext cx="411120" cy="428040"/>
              <a:chOff x="671040" y="2934000"/>
              <a:chExt cx="411120" cy="428040"/>
            </a:xfrm>
          </p:grpSpPr>
          <p:pic>
            <p:nvPicPr>
              <p:cNvPr id="883" name="图片 3"/>
              <p:cNvPicPr/>
              <p:nvPr/>
            </p:nvPicPr>
            <p:blipFill>
              <a:blip r:embed="rId3"/>
              <a:stretch/>
            </p:blipFill>
            <p:spPr>
              <a:xfrm>
                <a:off x="671040" y="2939400"/>
                <a:ext cx="411120" cy="422640"/>
              </a:xfrm>
              <a:prstGeom prst="rect">
                <a:avLst/>
              </a:prstGeom>
              <a:ln w="0">
                <a:noFill/>
              </a:ln>
            </p:spPr>
          </p:pic>
          <p:sp>
            <p:nvSpPr>
              <p:cNvPr id="884" name="CustomShape 19"/>
              <p:cNvSpPr/>
              <p:nvPr/>
            </p:nvSpPr>
            <p:spPr>
              <a:xfrm>
                <a:off x="741240" y="293400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4</a:t>
                </a:r>
                <a:endParaRPr lang="en-US" sz="1800" b="0" strike="noStrike" spc="-1">
                  <a:latin typeface="Arial"/>
                </a:endParaRPr>
              </a:p>
            </p:txBody>
          </p:sp>
        </p:grpSp>
        <p:sp>
          <p:nvSpPr>
            <p:cNvPr id="885" name="CustomShape 20"/>
            <p:cNvSpPr/>
            <p:nvPr/>
          </p:nvSpPr>
          <p:spPr>
            <a:xfrm>
              <a:off x="1069920" y="291276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由於使用者自己解讀其算命資料可能會有誤解之處</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所以應該找些算命老師配合</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增加付費會員服務</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讓使用者透過算命老師講解來解惑</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886" name="Group 21"/>
          <p:cNvGrpSpPr/>
          <p:nvPr/>
        </p:nvGrpSpPr>
        <p:grpSpPr>
          <a:xfrm>
            <a:off x="685800" y="3478320"/>
            <a:ext cx="7426440" cy="516600"/>
            <a:chOff x="685800" y="3478320"/>
            <a:chExt cx="7426440" cy="516600"/>
          </a:xfrm>
        </p:grpSpPr>
        <p:grpSp>
          <p:nvGrpSpPr>
            <p:cNvPr id="887" name="Group 22"/>
            <p:cNvGrpSpPr/>
            <p:nvPr/>
          </p:nvGrpSpPr>
          <p:grpSpPr>
            <a:xfrm>
              <a:off x="685800" y="3486960"/>
              <a:ext cx="411120" cy="428400"/>
              <a:chOff x="685800" y="3486960"/>
              <a:chExt cx="411120" cy="428400"/>
            </a:xfrm>
          </p:grpSpPr>
          <p:pic>
            <p:nvPicPr>
              <p:cNvPr id="888" name="图片 3"/>
              <p:cNvPicPr/>
              <p:nvPr/>
            </p:nvPicPr>
            <p:blipFill>
              <a:blip r:embed="rId3"/>
              <a:stretch/>
            </p:blipFill>
            <p:spPr>
              <a:xfrm>
                <a:off x="685800" y="3492720"/>
                <a:ext cx="411120" cy="422640"/>
              </a:xfrm>
              <a:prstGeom prst="rect">
                <a:avLst/>
              </a:prstGeom>
              <a:ln w="0">
                <a:noFill/>
              </a:ln>
            </p:spPr>
          </p:pic>
          <p:sp>
            <p:nvSpPr>
              <p:cNvPr id="889" name="CustomShape 23"/>
              <p:cNvSpPr/>
              <p:nvPr/>
            </p:nvSpPr>
            <p:spPr>
              <a:xfrm>
                <a:off x="755640" y="348696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5</a:t>
                </a:r>
                <a:endParaRPr lang="en-US" sz="1800" b="0" strike="noStrike" spc="-1">
                  <a:latin typeface="Arial"/>
                </a:endParaRPr>
              </a:p>
            </p:txBody>
          </p:sp>
        </p:grpSp>
        <p:sp>
          <p:nvSpPr>
            <p:cNvPr id="890" name="CustomShape 24"/>
            <p:cNvSpPr/>
            <p:nvPr/>
          </p:nvSpPr>
          <p:spPr>
            <a:xfrm>
              <a:off x="1084320" y="347832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同樣透過</a:t>
              </a:r>
              <a:r>
                <a:rPr lang="en-US" sz="1400" b="1" strike="noStrike" spc="-1">
                  <a:solidFill>
                    <a:srgbClr val="000000"/>
                  </a:solidFill>
                  <a:latin typeface="Adobe 楷体 Std R"/>
                  <a:ea typeface="Adobe 楷体 Std R"/>
                </a:rPr>
                <a:t>4</a:t>
              </a:r>
              <a:r>
                <a:rPr lang="zh-TW" sz="1400" b="1" strike="noStrike" spc="-1">
                  <a:solidFill>
                    <a:srgbClr val="000000"/>
                  </a:solidFill>
                  <a:latin typeface="Adobe 楷体 Std R"/>
                  <a:ea typeface="Adobe 楷体 Std R"/>
                </a:rPr>
                <a:t>讓使用者也可以反饋算命老師的評分</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進而提升對算命老師的信任度</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也可讓使用者在挑選算命老師講解時有個依準</a:t>
              </a:r>
              <a:r>
                <a:rPr lang="en-US" sz="1400" b="1" strike="noStrike" spc="-1">
                  <a:solidFill>
                    <a:srgbClr val="000000"/>
                  </a:solidFill>
                  <a:latin typeface="Adobe 楷体 Std R"/>
                  <a:ea typeface="Adobe 楷体 Std R"/>
                </a:rPr>
                <a:t>.</a:t>
              </a:r>
              <a:endParaRPr lang="en-US" sz="14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icture 2"/>
          <p:cNvPicPr/>
          <p:nvPr/>
        </p:nvPicPr>
        <p:blipFill>
          <a:blip r:embed="rId2">
            <a:extLst/>
          </a:blip>
          <a:stretch/>
        </p:blipFill>
        <p:spPr>
          <a:xfrm>
            <a:off x="1979640" y="51480"/>
            <a:ext cx="4896360" cy="863640"/>
          </a:xfrm>
          <a:prstGeom prst="rect">
            <a:avLst/>
          </a:prstGeom>
          <a:ln w="0">
            <a:noFill/>
          </a:ln>
        </p:spPr>
      </p:pic>
      <p:sp>
        <p:nvSpPr>
          <p:cNvPr id="143" name="CustomShape 1"/>
          <p:cNvSpPr/>
          <p:nvPr/>
        </p:nvSpPr>
        <p:spPr>
          <a:xfrm>
            <a:off x="385560" y="133560"/>
            <a:ext cx="741636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a:solidFill>
                  <a:srgbClr val="000000"/>
                </a:solidFill>
                <a:latin typeface="Adobe 楷体 Std R"/>
                <a:ea typeface="Adobe 楷体 Std R"/>
              </a:rPr>
              <a:t>前言</a:t>
            </a:r>
            <a:endParaRPr lang="en-US" sz="4000" b="0" strike="noStrike" spc="-1">
              <a:latin typeface="Arial"/>
            </a:endParaRPr>
          </a:p>
        </p:txBody>
      </p:sp>
      <p:grpSp>
        <p:nvGrpSpPr>
          <p:cNvPr id="144" name="Group 2"/>
          <p:cNvGrpSpPr/>
          <p:nvPr/>
        </p:nvGrpSpPr>
        <p:grpSpPr>
          <a:xfrm>
            <a:off x="323640" y="555480"/>
            <a:ext cx="5904360" cy="705240"/>
            <a:chOff x="323640" y="555480"/>
            <a:chExt cx="5904360" cy="705240"/>
          </a:xfrm>
        </p:grpSpPr>
        <p:grpSp>
          <p:nvGrpSpPr>
            <p:cNvPr id="145" name="Group 3"/>
            <p:cNvGrpSpPr/>
            <p:nvPr/>
          </p:nvGrpSpPr>
          <p:grpSpPr>
            <a:xfrm>
              <a:off x="323640" y="555480"/>
              <a:ext cx="683640" cy="705240"/>
              <a:chOff x="323640" y="555480"/>
              <a:chExt cx="683640" cy="705240"/>
            </a:xfrm>
          </p:grpSpPr>
          <p:pic>
            <p:nvPicPr>
              <p:cNvPr id="146" name="图片 3"/>
              <p:cNvPicPr/>
              <p:nvPr/>
            </p:nvPicPr>
            <p:blipFill>
              <a:blip r:embed="rId3"/>
              <a:stretch/>
            </p:blipFill>
            <p:spPr>
              <a:xfrm>
                <a:off x="323640" y="555480"/>
                <a:ext cx="683640" cy="705240"/>
              </a:xfrm>
              <a:prstGeom prst="rect">
                <a:avLst/>
              </a:prstGeom>
              <a:ln w="0">
                <a:noFill/>
              </a:ln>
            </p:spPr>
          </p:pic>
          <p:sp>
            <p:nvSpPr>
              <p:cNvPr id="147" name="CustomShape 4"/>
              <p:cNvSpPr/>
              <p:nvPr/>
            </p:nvSpPr>
            <p:spPr>
              <a:xfrm>
                <a:off x="387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一</a:t>
                </a:r>
                <a:endParaRPr lang="en-US" sz="2400" b="0" strike="noStrike" spc="-1">
                  <a:latin typeface="Arial"/>
                </a:endParaRPr>
              </a:p>
            </p:txBody>
          </p:sp>
        </p:grpSp>
        <p:sp>
          <p:nvSpPr>
            <p:cNvPr id="148" name="CustomShape 5"/>
            <p:cNvSpPr/>
            <p:nvPr/>
          </p:nvSpPr>
          <p:spPr>
            <a:xfrm>
              <a:off x="899640" y="62748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製作動機</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149" name="Group 6"/>
          <p:cNvGrpSpPr/>
          <p:nvPr/>
        </p:nvGrpSpPr>
        <p:grpSpPr>
          <a:xfrm>
            <a:off x="323640" y="2427840"/>
            <a:ext cx="5904360" cy="705240"/>
            <a:chOff x="323640" y="2427840"/>
            <a:chExt cx="5904360" cy="705240"/>
          </a:xfrm>
        </p:grpSpPr>
        <p:grpSp>
          <p:nvGrpSpPr>
            <p:cNvPr id="150" name="Group 7"/>
            <p:cNvGrpSpPr/>
            <p:nvPr/>
          </p:nvGrpSpPr>
          <p:grpSpPr>
            <a:xfrm>
              <a:off x="323640" y="2427840"/>
              <a:ext cx="683640" cy="705240"/>
              <a:chOff x="323640" y="2427840"/>
              <a:chExt cx="683640" cy="705240"/>
            </a:xfrm>
          </p:grpSpPr>
          <p:pic>
            <p:nvPicPr>
              <p:cNvPr id="151" name="图片 12"/>
              <p:cNvPicPr/>
              <p:nvPr/>
            </p:nvPicPr>
            <p:blipFill>
              <a:blip r:embed="rId3"/>
              <a:stretch/>
            </p:blipFill>
            <p:spPr>
              <a:xfrm>
                <a:off x="323640" y="2427840"/>
                <a:ext cx="683640" cy="705240"/>
              </a:xfrm>
              <a:prstGeom prst="rect">
                <a:avLst/>
              </a:prstGeom>
              <a:ln w="0">
                <a:noFill/>
              </a:ln>
            </p:spPr>
          </p:pic>
          <p:sp>
            <p:nvSpPr>
              <p:cNvPr id="152" name="CustomShape 8"/>
              <p:cNvSpPr/>
              <p:nvPr/>
            </p:nvSpPr>
            <p:spPr>
              <a:xfrm>
                <a:off x="387720" y="24998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二</a:t>
                </a:r>
                <a:endParaRPr lang="en-US" sz="2400" b="0" strike="noStrike" spc="-1">
                  <a:latin typeface="Arial"/>
                </a:endParaRPr>
              </a:p>
            </p:txBody>
          </p:sp>
        </p:grpSp>
        <p:sp>
          <p:nvSpPr>
            <p:cNvPr id="153" name="CustomShape 9"/>
            <p:cNvSpPr/>
            <p:nvPr/>
          </p:nvSpPr>
          <p:spPr>
            <a:xfrm>
              <a:off x="899640" y="249984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目標</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
        <p:nvSpPr>
          <p:cNvPr id="154" name="CustomShape 10"/>
          <p:cNvSpPr/>
          <p:nvPr/>
        </p:nvSpPr>
        <p:spPr>
          <a:xfrm>
            <a:off x="971640" y="1131480"/>
            <a:ext cx="7585200" cy="1338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製作八字五行屬性匹配公司五行屬性系統的動機是為了幫助使用者更好地了解自身的五行屬性，以便在工作中更好地發揮自己的特長。在現代企業中，員工是企業最重要的資產，他們的能力和素質直接影響著企業的發展。因此，我們認為應該提供一個工具，讓使用者可以更好地了解自己的五行屬性，從而更好地發揮自己的能力，實現自我價值的最大化</a:t>
            </a:r>
            <a:r>
              <a:rPr lang="zh-TW" sz="1800" b="0" strike="noStrike" spc="-1">
                <a:solidFill>
                  <a:srgbClr val="000000"/>
                </a:solidFill>
                <a:latin typeface="Adobe 楷体 Std R"/>
                <a:ea typeface="Adobe 楷体 Std R"/>
              </a:rPr>
              <a:t>。</a:t>
            </a:r>
            <a:endParaRPr lang="en-US" sz="1800" b="0" strike="noStrike" spc="-1">
              <a:latin typeface="Arial"/>
            </a:endParaRPr>
          </a:p>
        </p:txBody>
      </p:sp>
      <p:sp>
        <p:nvSpPr>
          <p:cNvPr id="155" name="CustomShape 11"/>
          <p:cNvSpPr/>
          <p:nvPr/>
        </p:nvSpPr>
        <p:spPr>
          <a:xfrm>
            <a:off x="971640" y="2941200"/>
            <a:ext cx="7585200" cy="2037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我們的目標是打造一個完整的八字五行屬性匹配使用者五行屬性系統，該系統可以自動分析使用者的五行屬性，幫助使用者更好地適應工作環境，提高工作效率和表現。通過這個系統，使用者可以更好地了解自己的優勢和弱點，從而在工作中更好地發揮自己的特長，提高工作滿意度和自我價值感，並提供相應企業的質量優劣，提升對企業的安全感 。</a:t>
            </a:r>
            <a:endParaRPr lang="en-US" sz="1600" b="0" strike="noStrike" spc="-1">
              <a:latin typeface="Arial"/>
            </a:endParaRPr>
          </a:p>
          <a:p>
            <a:pPr algn="just">
              <a:lnSpc>
                <a:spcPct val="100000"/>
              </a:lnSpc>
            </a:pP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總之，我們希望通過這個系統，讓使用者更好地了解自身的五行屬性，從而更好地發揮自己的能力，實現自我價值的最大化，同時也為企業的發展注入新的活力和動力。</a:t>
            </a:r>
            <a:endParaRPr lang="en-US" sz="16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1" name="Group 1"/>
          <p:cNvGrpSpPr/>
          <p:nvPr/>
        </p:nvGrpSpPr>
        <p:grpSpPr>
          <a:xfrm>
            <a:off x="673200" y="1767240"/>
            <a:ext cx="7426800" cy="516600"/>
            <a:chOff x="673200" y="1767240"/>
            <a:chExt cx="7426800" cy="516600"/>
          </a:xfrm>
        </p:grpSpPr>
        <p:grpSp>
          <p:nvGrpSpPr>
            <p:cNvPr id="892" name="Group 2"/>
            <p:cNvGrpSpPr/>
            <p:nvPr/>
          </p:nvGrpSpPr>
          <p:grpSpPr>
            <a:xfrm>
              <a:off x="673200" y="1788480"/>
              <a:ext cx="411120" cy="428400"/>
              <a:chOff x="673200" y="1788480"/>
              <a:chExt cx="411120" cy="428400"/>
            </a:xfrm>
          </p:grpSpPr>
          <p:pic>
            <p:nvPicPr>
              <p:cNvPr id="893" name="图片 3"/>
              <p:cNvPicPr/>
              <p:nvPr/>
            </p:nvPicPr>
            <p:blipFill>
              <a:blip r:embed="rId2"/>
              <a:stretch/>
            </p:blipFill>
            <p:spPr>
              <a:xfrm>
                <a:off x="673200" y="1794240"/>
                <a:ext cx="411120" cy="422640"/>
              </a:xfrm>
              <a:prstGeom prst="rect">
                <a:avLst/>
              </a:prstGeom>
              <a:ln w="0">
                <a:noFill/>
              </a:ln>
            </p:spPr>
          </p:pic>
          <p:sp>
            <p:nvSpPr>
              <p:cNvPr id="894" name="CustomShape 3"/>
              <p:cNvSpPr/>
              <p:nvPr/>
            </p:nvSpPr>
            <p:spPr>
              <a:xfrm>
                <a:off x="743400" y="17884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895" name="CustomShape 4"/>
            <p:cNvSpPr/>
            <p:nvPr/>
          </p:nvSpPr>
          <p:spPr>
            <a:xfrm>
              <a:off x="1072080" y="176724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當</a:t>
              </a:r>
              <a:r>
                <a:rPr lang="en-US" sz="1400" b="1" strike="noStrike" spc="-1">
                  <a:solidFill>
                    <a:srgbClr val="000000"/>
                  </a:solidFill>
                  <a:latin typeface="Adobe 楷体 Std R"/>
                  <a:ea typeface="Adobe 楷体 Std R"/>
                </a:rPr>
                <a:t>1</a:t>
              </a:r>
              <a:r>
                <a:rPr lang="zh-TW" sz="1400" b="1" strike="noStrike" spc="-1">
                  <a:solidFill>
                    <a:srgbClr val="000000"/>
                  </a:solidFill>
                  <a:latin typeface="Adobe 楷体 Std R"/>
                  <a:ea typeface="Adobe 楷体 Std R"/>
                </a:rPr>
                <a:t>的部分完成還可以再搭配各職業</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所需專業技能再加以推薦適合的學習課程</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例如</a:t>
              </a:r>
              <a:r>
                <a:rPr lang="en-US" sz="1400" b="1" strike="noStrike" spc="-1">
                  <a:solidFill>
                    <a:srgbClr val="000000"/>
                  </a:solidFill>
                  <a:latin typeface="Adobe 楷体 Std R"/>
                  <a:ea typeface="Adobe 楷体 Std R"/>
                </a:rPr>
                <a:t>: python </a:t>
              </a:r>
              <a:r>
                <a:rPr lang="zh-TW" sz="1400" b="1" strike="noStrike" spc="-1">
                  <a:solidFill>
                    <a:srgbClr val="000000"/>
                  </a:solidFill>
                  <a:latin typeface="Adobe 楷体 Std R"/>
                  <a:ea typeface="Adobe 楷体 Std R"/>
                </a:rPr>
                <a:t>就可以再搭配聯成電腦課程表</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推薦給使用者</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896" name="Group 5"/>
          <p:cNvGrpSpPr/>
          <p:nvPr/>
        </p:nvGrpSpPr>
        <p:grpSpPr>
          <a:xfrm>
            <a:off x="539640" y="555480"/>
            <a:ext cx="8226360" cy="705240"/>
            <a:chOff x="539640" y="555480"/>
            <a:chExt cx="8226360" cy="705240"/>
          </a:xfrm>
        </p:grpSpPr>
        <p:pic>
          <p:nvPicPr>
            <p:cNvPr id="897" name="图片 3"/>
            <p:cNvPicPr/>
            <p:nvPr/>
          </p:nvPicPr>
          <p:blipFill>
            <a:blip r:embed="rId2"/>
            <a:stretch/>
          </p:blipFill>
          <p:spPr>
            <a:xfrm>
              <a:off x="539640" y="555480"/>
              <a:ext cx="683640" cy="705240"/>
            </a:xfrm>
            <a:prstGeom prst="rect">
              <a:avLst/>
            </a:prstGeom>
            <a:ln w="0">
              <a:noFill/>
            </a:ln>
          </p:spPr>
        </p:pic>
        <p:sp>
          <p:nvSpPr>
            <p:cNvPr id="898" name="CustomShape 6"/>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二</a:t>
              </a:r>
              <a:endParaRPr lang="en-US" sz="2400" b="0" strike="noStrike" spc="-1">
                <a:latin typeface="Arial"/>
              </a:endParaRPr>
            </a:p>
          </p:txBody>
        </p:sp>
        <p:sp>
          <p:nvSpPr>
            <p:cNvPr id="899" name="CustomShape 7"/>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公司資料方面</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900" name="Group 8"/>
          <p:cNvGrpSpPr/>
          <p:nvPr/>
        </p:nvGrpSpPr>
        <p:grpSpPr>
          <a:xfrm>
            <a:off x="673200" y="2324160"/>
            <a:ext cx="7426800" cy="516600"/>
            <a:chOff x="673200" y="2324160"/>
            <a:chExt cx="7426800" cy="516600"/>
          </a:xfrm>
        </p:grpSpPr>
        <p:grpSp>
          <p:nvGrpSpPr>
            <p:cNvPr id="901" name="Group 9"/>
            <p:cNvGrpSpPr/>
            <p:nvPr/>
          </p:nvGrpSpPr>
          <p:grpSpPr>
            <a:xfrm>
              <a:off x="673200" y="2345400"/>
              <a:ext cx="411120" cy="428400"/>
              <a:chOff x="673200" y="2345400"/>
              <a:chExt cx="411120" cy="428400"/>
            </a:xfrm>
          </p:grpSpPr>
          <p:pic>
            <p:nvPicPr>
              <p:cNvPr id="902" name="图片 3"/>
              <p:cNvPicPr/>
              <p:nvPr/>
            </p:nvPicPr>
            <p:blipFill>
              <a:blip r:embed="rId2"/>
              <a:stretch/>
            </p:blipFill>
            <p:spPr>
              <a:xfrm>
                <a:off x="673200" y="2351160"/>
                <a:ext cx="411120" cy="422640"/>
              </a:xfrm>
              <a:prstGeom prst="rect">
                <a:avLst/>
              </a:prstGeom>
              <a:ln w="0">
                <a:noFill/>
              </a:ln>
            </p:spPr>
          </p:pic>
          <p:sp>
            <p:nvSpPr>
              <p:cNvPr id="903" name="CustomShape 10"/>
              <p:cNvSpPr/>
              <p:nvPr/>
            </p:nvSpPr>
            <p:spPr>
              <a:xfrm>
                <a:off x="743400" y="234540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3</a:t>
                </a:r>
                <a:endParaRPr lang="en-US" sz="1800" b="0" strike="noStrike" spc="-1">
                  <a:latin typeface="Arial"/>
                </a:endParaRPr>
              </a:p>
            </p:txBody>
          </p:sp>
        </p:grpSp>
        <p:sp>
          <p:nvSpPr>
            <p:cNvPr id="904" name="CustomShape 11"/>
            <p:cNvSpPr/>
            <p:nvPr/>
          </p:nvSpPr>
          <p:spPr>
            <a:xfrm>
              <a:off x="1072080" y="232416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在公司優劣評比上</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目前僅靠</a:t>
              </a:r>
              <a:r>
                <a:rPr lang="en-US" sz="1400" b="1" strike="noStrike" spc="-1">
                  <a:solidFill>
                    <a:srgbClr val="000000"/>
                  </a:solidFill>
                  <a:latin typeface="Adobe 楷体 Std R"/>
                  <a:ea typeface="Adobe 楷体 Std R"/>
                </a:rPr>
                <a:t>ROE</a:t>
              </a:r>
              <a:r>
                <a:rPr lang="zh-TW" sz="1400" b="1" strike="noStrike" spc="-1">
                  <a:solidFill>
                    <a:srgbClr val="000000"/>
                  </a:solidFill>
                  <a:latin typeface="Adobe 楷体 Std R"/>
                  <a:ea typeface="Adobe 楷体 Std R"/>
                </a:rPr>
                <a:t>值評斷相當不準確</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應該要再搭配更多財務報告上的各項數據給予相對的評分</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這樣對公司體質優劣評估也會較準確</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05" name="Group 12"/>
          <p:cNvGrpSpPr/>
          <p:nvPr/>
        </p:nvGrpSpPr>
        <p:grpSpPr>
          <a:xfrm>
            <a:off x="683640" y="1203480"/>
            <a:ext cx="7416360" cy="516600"/>
            <a:chOff x="683640" y="1203480"/>
            <a:chExt cx="7416360" cy="516600"/>
          </a:xfrm>
        </p:grpSpPr>
        <p:grpSp>
          <p:nvGrpSpPr>
            <p:cNvPr id="906" name="Group 13"/>
            <p:cNvGrpSpPr/>
            <p:nvPr/>
          </p:nvGrpSpPr>
          <p:grpSpPr>
            <a:xfrm>
              <a:off x="683640" y="1224720"/>
              <a:ext cx="418680" cy="428400"/>
              <a:chOff x="683640" y="1224720"/>
              <a:chExt cx="418680" cy="428400"/>
            </a:xfrm>
          </p:grpSpPr>
          <p:pic>
            <p:nvPicPr>
              <p:cNvPr id="907" name="图片 3"/>
              <p:cNvPicPr/>
              <p:nvPr/>
            </p:nvPicPr>
            <p:blipFill>
              <a:blip r:embed="rId2"/>
              <a:stretch/>
            </p:blipFill>
            <p:spPr>
              <a:xfrm>
                <a:off x="683640" y="1230480"/>
                <a:ext cx="418680" cy="422640"/>
              </a:xfrm>
              <a:prstGeom prst="rect">
                <a:avLst/>
              </a:prstGeom>
              <a:ln w="0">
                <a:noFill/>
              </a:ln>
            </p:spPr>
          </p:pic>
          <p:sp>
            <p:nvSpPr>
              <p:cNvPr id="908" name="CustomShape 14"/>
              <p:cNvSpPr/>
              <p:nvPr/>
            </p:nvSpPr>
            <p:spPr>
              <a:xfrm>
                <a:off x="757440" y="12247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909" name="CustomShape 15"/>
            <p:cNvSpPr/>
            <p:nvPr/>
          </p:nvSpPr>
          <p:spPr>
            <a:xfrm>
              <a:off x="1089720" y="1203480"/>
              <a:ext cx="701028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目前僅有公司產業屬性</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但真的要再細分應該要再到職業類別的屬性</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才是比較符合使用者屬性的工作</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這可再搭配求職網站的資料再做細分</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10" name="Group 16"/>
          <p:cNvGrpSpPr/>
          <p:nvPr/>
        </p:nvGrpSpPr>
        <p:grpSpPr>
          <a:xfrm>
            <a:off x="671040" y="2912760"/>
            <a:ext cx="7426800" cy="516600"/>
            <a:chOff x="671040" y="2912760"/>
            <a:chExt cx="7426800" cy="516600"/>
          </a:xfrm>
        </p:grpSpPr>
        <p:grpSp>
          <p:nvGrpSpPr>
            <p:cNvPr id="911" name="Group 17"/>
            <p:cNvGrpSpPr/>
            <p:nvPr/>
          </p:nvGrpSpPr>
          <p:grpSpPr>
            <a:xfrm>
              <a:off x="671040" y="2934000"/>
              <a:ext cx="411120" cy="428040"/>
              <a:chOff x="671040" y="2934000"/>
              <a:chExt cx="411120" cy="428040"/>
            </a:xfrm>
          </p:grpSpPr>
          <p:pic>
            <p:nvPicPr>
              <p:cNvPr id="912" name="图片 3"/>
              <p:cNvPicPr/>
              <p:nvPr/>
            </p:nvPicPr>
            <p:blipFill>
              <a:blip r:embed="rId2"/>
              <a:stretch/>
            </p:blipFill>
            <p:spPr>
              <a:xfrm>
                <a:off x="671040" y="2939400"/>
                <a:ext cx="411120" cy="422640"/>
              </a:xfrm>
              <a:prstGeom prst="rect">
                <a:avLst/>
              </a:prstGeom>
              <a:ln w="0">
                <a:noFill/>
              </a:ln>
            </p:spPr>
          </p:pic>
          <p:sp>
            <p:nvSpPr>
              <p:cNvPr id="913" name="CustomShape 18"/>
              <p:cNvSpPr/>
              <p:nvPr/>
            </p:nvSpPr>
            <p:spPr>
              <a:xfrm>
                <a:off x="741240" y="293400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4</a:t>
                </a:r>
                <a:endParaRPr lang="en-US" sz="1800" b="0" strike="noStrike" spc="-1">
                  <a:latin typeface="Arial"/>
                </a:endParaRPr>
              </a:p>
            </p:txBody>
          </p:sp>
        </p:grpSp>
        <p:sp>
          <p:nvSpPr>
            <p:cNvPr id="914" name="CustomShape 19"/>
            <p:cNvSpPr/>
            <p:nvPr/>
          </p:nvSpPr>
          <p:spPr>
            <a:xfrm>
              <a:off x="1069920" y="291276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在</a:t>
              </a:r>
              <a:r>
                <a:rPr lang="en-US" sz="1400" b="1" strike="noStrike" spc="-1">
                  <a:solidFill>
                    <a:srgbClr val="000000"/>
                  </a:solidFill>
                  <a:latin typeface="Adobe 楷体 Std R"/>
                  <a:ea typeface="Adobe 楷体 Std R"/>
                </a:rPr>
                <a:t>1</a:t>
              </a:r>
              <a:r>
                <a:rPr lang="zh-TW" sz="1400" b="1" strike="noStrike" spc="-1">
                  <a:solidFill>
                    <a:srgbClr val="000000"/>
                  </a:solidFill>
                  <a:latin typeface="Adobe 楷体 Std R"/>
                  <a:ea typeface="Adobe 楷体 Std R"/>
                </a:rPr>
                <a:t>跟</a:t>
              </a:r>
              <a:r>
                <a:rPr lang="en-US" sz="1400" b="1" strike="noStrike" spc="-1">
                  <a:solidFill>
                    <a:srgbClr val="000000"/>
                  </a:solidFill>
                  <a:latin typeface="Adobe 楷体 Std R"/>
                  <a:ea typeface="Adobe 楷体 Std R"/>
                </a:rPr>
                <a:t>3</a:t>
              </a:r>
              <a:r>
                <a:rPr lang="zh-TW" sz="1400" b="1" strike="noStrike" spc="-1">
                  <a:solidFill>
                    <a:srgbClr val="000000"/>
                  </a:solidFill>
                  <a:latin typeface="Adobe 楷体 Std R"/>
                  <a:ea typeface="Adobe 楷体 Std R"/>
                </a:rPr>
                <a:t>的基礎上</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再將公司福利項目也納入</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更有利於使用者自己除了可瞭解公司體質</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也可以尋找優質福利的公司職務</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15" name="Group 20"/>
          <p:cNvGrpSpPr/>
          <p:nvPr/>
        </p:nvGrpSpPr>
        <p:grpSpPr>
          <a:xfrm>
            <a:off x="685800" y="3478320"/>
            <a:ext cx="7426440" cy="516600"/>
            <a:chOff x="685800" y="3478320"/>
            <a:chExt cx="7426440" cy="516600"/>
          </a:xfrm>
        </p:grpSpPr>
        <p:grpSp>
          <p:nvGrpSpPr>
            <p:cNvPr id="916" name="Group 21"/>
            <p:cNvGrpSpPr/>
            <p:nvPr/>
          </p:nvGrpSpPr>
          <p:grpSpPr>
            <a:xfrm>
              <a:off x="685800" y="3486960"/>
              <a:ext cx="411120" cy="428400"/>
              <a:chOff x="685800" y="3486960"/>
              <a:chExt cx="411120" cy="428400"/>
            </a:xfrm>
          </p:grpSpPr>
          <p:pic>
            <p:nvPicPr>
              <p:cNvPr id="917" name="图片 3"/>
              <p:cNvPicPr/>
              <p:nvPr/>
            </p:nvPicPr>
            <p:blipFill>
              <a:blip r:embed="rId2"/>
              <a:stretch/>
            </p:blipFill>
            <p:spPr>
              <a:xfrm>
                <a:off x="685800" y="3492720"/>
                <a:ext cx="411120" cy="422640"/>
              </a:xfrm>
              <a:prstGeom prst="rect">
                <a:avLst/>
              </a:prstGeom>
              <a:ln w="0">
                <a:noFill/>
              </a:ln>
            </p:spPr>
          </p:pic>
          <p:sp>
            <p:nvSpPr>
              <p:cNvPr id="918" name="CustomShape 22"/>
              <p:cNvSpPr/>
              <p:nvPr/>
            </p:nvSpPr>
            <p:spPr>
              <a:xfrm>
                <a:off x="755640" y="348696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5</a:t>
                </a:r>
                <a:endParaRPr lang="en-US" sz="1800" b="0" strike="noStrike" spc="-1">
                  <a:latin typeface="Arial"/>
                </a:endParaRPr>
              </a:p>
            </p:txBody>
          </p:sp>
        </p:grpSp>
        <p:sp>
          <p:nvSpPr>
            <p:cNvPr id="919" name="CustomShape 23"/>
            <p:cNvSpPr/>
            <p:nvPr/>
          </p:nvSpPr>
          <p:spPr>
            <a:xfrm>
              <a:off x="1084320" y="347832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AI</a:t>
              </a:r>
              <a:r>
                <a:rPr lang="zh-TW" sz="1400" b="1" strike="noStrike" spc="-1">
                  <a:solidFill>
                    <a:srgbClr val="000000"/>
                  </a:solidFill>
                  <a:latin typeface="Adobe 楷体 Std R"/>
                  <a:ea typeface="Adobe 楷体 Std R"/>
                </a:rPr>
                <a:t>學習模型的挑選也將因為</a:t>
              </a:r>
              <a:r>
                <a:rPr lang="en-US" sz="1400" b="1" strike="noStrike" spc="-1">
                  <a:solidFill>
                    <a:srgbClr val="000000"/>
                  </a:solidFill>
                  <a:latin typeface="Adobe 楷体 Std R"/>
                  <a:ea typeface="Adobe 楷体 Std R"/>
                </a:rPr>
                <a:t>3</a:t>
              </a:r>
              <a:r>
                <a:rPr lang="zh-TW" sz="1400" b="1" strike="noStrike" spc="-1">
                  <a:solidFill>
                    <a:srgbClr val="000000"/>
                  </a:solidFill>
                  <a:latin typeface="Adobe 楷体 Std R"/>
                  <a:ea typeface="Adobe 楷体 Std R"/>
                </a:rPr>
                <a:t>的項目而需要有所調整</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預測各數據下季或下年度的數值</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再每季或每年更新資料庫</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讓模型能更貼近各企業的預測情況</a:t>
              </a:r>
              <a:r>
                <a:rPr lang="en-US" sz="1400" b="1" strike="noStrike" spc="-1">
                  <a:solidFill>
                    <a:srgbClr val="000000"/>
                  </a:solidFill>
                  <a:latin typeface="Adobe 楷体 Std R"/>
                  <a:ea typeface="Adobe 楷体 Std R"/>
                </a:rPr>
                <a:t>.</a:t>
              </a:r>
              <a:endParaRPr lang="en-US" sz="14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0" name="Group 1"/>
          <p:cNvGrpSpPr/>
          <p:nvPr/>
        </p:nvGrpSpPr>
        <p:grpSpPr>
          <a:xfrm>
            <a:off x="673200" y="2271240"/>
            <a:ext cx="7426800" cy="516600"/>
            <a:chOff x="673200" y="2271240"/>
            <a:chExt cx="7426800" cy="516600"/>
          </a:xfrm>
        </p:grpSpPr>
        <p:grpSp>
          <p:nvGrpSpPr>
            <p:cNvPr id="921" name="Group 2"/>
            <p:cNvGrpSpPr/>
            <p:nvPr/>
          </p:nvGrpSpPr>
          <p:grpSpPr>
            <a:xfrm>
              <a:off x="673200" y="2292480"/>
              <a:ext cx="411120" cy="428400"/>
              <a:chOff x="673200" y="2292480"/>
              <a:chExt cx="411120" cy="428400"/>
            </a:xfrm>
          </p:grpSpPr>
          <p:pic>
            <p:nvPicPr>
              <p:cNvPr id="922" name="图片 3"/>
              <p:cNvPicPr/>
              <p:nvPr/>
            </p:nvPicPr>
            <p:blipFill>
              <a:blip r:embed="rId2"/>
              <a:stretch/>
            </p:blipFill>
            <p:spPr>
              <a:xfrm>
                <a:off x="673200" y="2298240"/>
                <a:ext cx="411120" cy="422640"/>
              </a:xfrm>
              <a:prstGeom prst="rect">
                <a:avLst/>
              </a:prstGeom>
              <a:ln w="0">
                <a:noFill/>
              </a:ln>
            </p:spPr>
          </p:pic>
          <p:sp>
            <p:nvSpPr>
              <p:cNvPr id="923" name="CustomShape 3"/>
              <p:cNvSpPr/>
              <p:nvPr/>
            </p:nvSpPr>
            <p:spPr>
              <a:xfrm>
                <a:off x="743400" y="22924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3</a:t>
                </a:r>
                <a:endParaRPr lang="en-US" sz="1800" b="0" strike="noStrike" spc="-1">
                  <a:latin typeface="Arial"/>
                </a:endParaRPr>
              </a:p>
            </p:txBody>
          </p:sp>
        </p:grpSp>
        <p:sp>
          <p:nvSpPr>
            <p:cNvPr id="924" name="CustomShape 4"/>
            <p:cNvSpPr/>
            <p:nvPr/>
          </p:nvSpPr>
          <p:spPr>
            <a:xfrm>
              <a:off x="1072080" y="227124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提醒機制跟防呆機制還需再有更多的函式及判斷式</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才能讓使用者在使用上能更便利也更加順利</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25" name="Group 5"/>
          <p:cNvGrpSpPr/>
          <p:nvPr/>
        </p:nvGrpSpPr>
        <p:grpSpPr>
          <a:xfrm>
            <a:off x="539640" y="555480"/>
            <a:ext cx="8226360" cy="705240"/>
            <a:chOff x="539640" y="555480"/>
            <a:chExt cx="8226360" cy="705240"/>
          </a:xfrm>
        </p:grpSpPr>
        <p:pic>
          <p:nvPicPr>
            <p:cNvPr id="926" name="图片 3"/>
            <p:cNvPicPr/>
            <p:nvPr/>
          </p:nvPicPr>
          <p:blipFill>
            <a:blip r:embed="rId2"/>
            <a:stretch/>
          </p:blipFill>
          <p:spPr>
            <a:xfrm>
              <a:off x="539640" y="555480"/>
              <a:ext cx="683640" cy="705240"/>
            </a:xfrm>
            <a:prstGeom prst="rect">
              <a:avLst/>
            </a:prstGeom>
            <a:ln w="0">
              <a:noFill/>
            </a:ln>
          </p:spPr>
        </p:pic>
        <p:sp>
          <p:nvSpPr>
            <p:cNvPr id="927" name="CustomShape 6"/>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三</a:t>
              </a:r>
              <a:endParaRPr lang="en-US" sz="2400" b="0" strike="noStrike" spc="-1">
                <a:latin typeface="Arial"/>
              </a:endParaRPr>
            </a:p>
          </p:txBody>
        </p:sp>
        <p:sp>
          <p:nvSpPr>
            <p:cNvPr id="928" name="CustomShape 7"/>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程式方面</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929" name="Group 8"/>
          <p:cNvGrpSpPr/>
          <p:nvPr/>
        </p:nvGrpSpPr>
        <p:grpSpPr>
          <a:xfrm>
            <a:off x="673200" y="2828160"/>
            <a:ext cx="7426800" cy="516600"/>
            <a:chOff x="673200" y="2828160"/>
            <a:chExt cx="7426800" cy="516600"/>
          </a:xfrm>
        </p:grpSpPr>
        <p:grpSp>
          <p:nvGrpSpPr>
            <p:cNvPr id="930" name="Group 9"/>
            <p:cNvGrpSpPr/>
            <p:nvPr/>
          </p:nvGrpSpPr>
          <p:grpSpPr>
            <a:xfrm>
              <a:off x="673200" y="2849400"/>
              <a:ext cx="411120" cy="428400"/>
              <a:chOff x="673200" y="2849400"/>
              <a:chExt cx="411120" cy="428400"/>
            </a:xfrm>
          </p:grpSpPr>
          <p:pic>
            <p:nvPicPr>
              <p:cNvPr id="931" name="图片 3"/>
              <p:cNvPicPr/>
              <p:nvPr/>
            </p:nvPicPr>
            <p:blipFill>
              <a:blip r:embed="rId2"/>
              <a:stretch/>
            </p:blipFill>
            <p:spPr>
              <a:xfrm>
                <a:off x="673200" y="2855160"/>
                <a:ext cx="411120" cy="422640"/>
              </a:xfrm>
              <a:prstGeom prst="rect">
                <a:avLst/>
              </a:prstGeom>
              <a:ln w="0">
                <a:noFill/>
              </a:ln>
            </p:spPr>
          </p:pic>
          <p:sp>
            <p:nvSpPr>
              <p:cNvPr id="932" name="CustomShape 10"/>
              <p:cNvSpPr/>
              <p:nvPr/>
            </p:nvSpPr>
            <p:spPr>
              <a:xfrm>
                <a:off x="743400" y="284940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4</a:t>
                </a:r>
                <a:endParaRPr lang="en-US" sz="1800" b="0" strike="noStrike" spc="-1">
                  <a:latin typeface="Arial"/>
                </a:endParaRPr>
              </a:p>
            </p:txBody>
          </p:sp>
        </p:grpSp>
        <p:sp>
          <p:nvSpPr>
            <p:cNvPr id="933" name="CustomShape 11"/>
            <p:cNvSpPr/>
            <p:nvPr/>
          </p:nvSpPr>
          <p:spPr>
            <a:xfrm>
              <a:off x="1072080" y="282816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網頁設計的精美程度還需要再更多的修正</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目前多為原</a:t>
              </a:r>
              <a:r>
                <a:rPr lang="en-US" sz="1400" b="1" strike="noStrike" spc="-1">
                  <a:solidFill>
                    <a:srgbClr val="000000"/>
                  </a:solidFill>
                  <a:latin typeface="Adobe 楷体 Std R"/>
                  <a:ea typeface="Adobe 楷体 Std R"/>
                </a:rPr>
                <a:t>firebase</a:t>
              </a:r>
              <a:r>
                <a:rPr lang="zh-TW" sz="1400" b="1" strike="noStrike" spc="-1">
                  <a:solidFill>
                    <a:srgbClr val="000000"/>
                  </a:solidFill>
                  <a:latin typeface="Adobe 楷体 Std R"/>
                  <a:ea typeface="Adobe 楷体 Std R"/>
                </a:rPr>
                <a:t>所提供的版式為主</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在按鍵上也都還需更加優化</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34" name="Group 12"/>
          <p:cNvGrpSpPr/>
          <p:nvPr/>
        </p:nvGrpSpPr>
        <p:grpSpPr>
          <a:xfrm>
            <a:off x="683640" y="1707480"/>
            <a:ext cx="7416360" cy="516600"/>
            <a:chOff x="683640" y="1707480"/>
            <a:chExt cx="7416360" cy="516600"/>
          </a:xfrm>
        </p:grpSpPr>
        <p:grpSp>
          <p:nvGrpSpPr>
            <p:cNvPr id="935" name="Group 13"/>
            <p:cNvGrpSpPr/>
            <p:nvPr/>
          </p:nvGrpSpPr>
          <p:grpSpPr>
            <a:xfrm>
              <a:off x="683640" y="1729080"/>
              <a:ext cx="418680" cy="428040"/>
              <a:chOff x="683640" y="1729080"/>
              <a:chExt cx="418680" cy="428040"/>
            </a:xfrm>
          </p:grpSpPr>
          <p:pic>
            <p:nvPicPr>
              <p:cNvPr id="936" name="图片 3"/>
              <p:cNvPicPr/>
              <p:nvPr/>
            </p:nvPicPr>
            <p:blipFill>
              <a:blip r:embed="rId2"/>
              <a:stretch/>
            </p:blipFill>
            <p:spPr>
              <a:xfrm>
                <a:off x="683640" y="1734480"/>
                <a:ext cx="418680" cy="422640"/>
              </a:xfrm>
              <a:prstGeom prst="rect">
                <a:avLst/>
              </a:prstGeom>
              <a:ln w="0">
                <a:noFill/>
              </a:ln>
            </p:spPr>
          </p:pic>
          <p:sp>
            <p:nvSpPr>
              <p:cNvPr id="937" name="CustomShape 14"/>
              <p:cNvSpPr/>
              <p:nvPr/>
            </p:nvSpPr>
            <p:spPr>
              <a:xfrm>
                <a:off x="754920" y="1729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938" name="CustomShape 15"/>
            <p:cNvSpPr/>
            <p:nvPr/>
          </p:nvSpPr>
          <p:spPr>
            <a:xfrm>
              <a:off x="1089720" y="1707480"/>
              <a:ext cx="701028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目前抓取</a:t>
              </a:r>
              <a:r>
                <a:rPr lang="en-US" sz="1400" b="1" strike="noStrike" spc="-1">
                  <a:solidFill>
                    <a:srgbClr val="000000"/>
                  </a:solidFill>
                  <a:latin typeface="Adobe 楷体 Std R"/>
                  <a:ea typeface="Adobe 楷体 Std R"/>
                </a:rPr>
                <a:t>ROE</a:t>
              </a:r>
              <a:r>
                <a:rPr lang="zh-TW" sz="1400" b="1" strike="noStrike" spc="-1">
                  <a:solidFill>
                    <a:srgbClr val="000000"/>
                  </a:solidFill>
                  <a:latin typeface="Adobe 楷体 Std R"/>
                  <a:ea typeface="Adobe 楷体 Std R"/>
                </a:rPr>
                <a:t>資料的網站</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限制條件太多</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需再尋找更適合的資料來源來修改</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這樣才會有利於未來更新資料庫的速度</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39" name="Group 16"/>
          <p:cNvGrpSpPr/>
          <p:nvPr/>
        </p:nvGrpSpPr>
        <p:grpSpPr>
          <a:xfrm>
            <a:off x="671040" y="3416760"/>
            <a:ext cx="7426800" cy="516600"/>
            <a:chOff x="671040" y="3416760"/>
            <a:chExt cx="7426800" cy="516600"/>
          </a:xfrm>
        </p:grpSpPr>
        <p:grpSp>
          <p:nvGrpSpPr>
            <p:cNvPr id="940" name="Group 17"/>
            <p:cNvGrpSpPr/>
            <p:nvPr/>
          </p:nvGrpSpPr>
          <p:grpSpPr>
            <a:xfrm>
              <a:off x="671040" y="3438000"/>
              <a:ext cx="411120" cy="428400"/>
              <a:chOff x="671040" y="3438000"/>
              <a:chExt cx="411120" cy="428400"/>
            </a:xfrm>
          </p:grpSpPr>
          <p:pic>
            <p:nvPicPr>
              <p:cNvPr id="941" name="图片 3"/>
              <p:cNvPicPr/>
              <p:nvPr/>
            </p:nvPicPr>
            <p:blipFill>
              <a:blip r:embed="rId2"/>
              <a:stretch/>
            </p:blipFill>
            <p:spPr>
              <a:xfrm>
                <a:off x="671040" y="3443760"/>
                <a:ext cx="411120" cy="422640"/>
              </a:xfrm>
              <a:prstGeom prst="rect">
                <a:avLst/>
              </a:prstGeom>
              <a:ln w="0">
                <a:noFill/>
              </a:ln>
            </p:spPr>
          </p:pic>
          <p:sp>
            <p:nvSpPr>
              <p:cNvPr id="942" name="CustomShape 18"/>
              <p:cNvSpPr/>
              <p:nvPr/>
            </p:nvSpPr>
            <p:spPr>
              <a:xfrm>
                <a:off x="741240" y="343800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5</a:t>
                </a:r>
                <a:endParaRPr lang="en-US" sz="1800" b="0" strike="noStrike" spc="-1">
                  <a:latin typeface="Arial"/>
                </a:endParaRPr>
              </a:p>
            </p:txBody>
          </p:sp>
        </p:grpSp>
        <p:sp>
          <p:nvSpPr>
            <p:cNvPr id="943" name="CustomShape 19"/>
            <p:cNvSpPr/>
            <p:nvPr/>
          </p:nvSpPr>
          <p:spPr>
            <a:xfrm>
              <a:off x="1069920" y="341676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查八字渲染的網頁需再全新排版及設計</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且爬蟲資料也需將個別資料個別存放以利新版面套用</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44" name="Group 20"/>
          <p:cNvGrpSpPr/>
          <p:nvPr/>
        </p:nvGrpSpPr>
        <p:grpSpPr>
          <a:xfrm>
            <a:off x="685800" y="3982320"/>
            <a:ext cx="7426440" cy="516600"/>
            <a:chOff x="685800" y="3982320"/>
            <a:chExt cx="7426440" cy="516600"/>
          </a:xfrm>
        </p:grpSpPr>
        <p:grpSp>
          <p:nvGrpSpPr>
            <p:cNvPr id="945" name="Group 21"/>
            <p:cNvGrpSpPr/>
            <p:nvPr/>
          </p:nvGrpSpPr>
          <p:grpSpPr>
            <a:xfrm>
              <a:off x="685800" y="3990960"/>
              <a:ext cx="411120" cy="428400"/>
              <a:chOff x="685800" y="3990960"/>
              <a:chExt cx="411120" cy="428400"/>
            </a:xfrm>
          </p:grpSpPr>
          <p:pic>
            <p:nvPicPr>
              <p:cNvPr id="946" name="图片 3"/>
              <p:cNvPicPr/>
              <p:nvPr/>
            </p:nvPicPr>
            <p:blipFill>
              <a:blip r:embed="rId2"/>
              <a:stretch/>
            </p:blipFill>
            <p:spPr>
              <a:xfrm>
                <a:off x="685800" y="3996720"/>
                <a:ext cx="411120" cy="422640"/>
              </a:xfrm>
              <a:prstGeom prst="rect">
                <a:avLst/>
              </a:prstGeom>
              <a:ln w="0">
                <a:noFill/>
              </a:ln>
            </p:spPr>
          </p:pic>
          <p:sp>
            <p:nvSpPr>
              <p:cNvPr id="947" name="CustomShape 22"/>
              <p:cNvSpPr/>
              <p:nvPr/>
            </p:nvSpPr>
            <p:spPr>
              <a:xfrm>
                <a:off x="755640" y="399096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6</a:t>
                </a:r>
                <a:endParaRPr lang="en-US" sz="1800" b="0" strike="noStrike" spc="-1">
                  <a:latin typeface="Arial"/>
                </a:endParaRPr>
              </a:p>
            </p:txBody>
          </p:sp>
        </p:grpSp>
        <p:sp>
          <p:nvSpPr>
            <p:cNvPr id="948" name="CustomShape 23"/>
            <p:cNvSpPr/>
            <p:nvPr/>
          </p:nvSpPr>
          <p:spPr>
            <a:xfrm>
              <a:off x="1084320" y="398232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查公司的表單上</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應該再增加篩選</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排序及搜尋等功能</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讓使用者能更輕易找尋自己想要的公司資料可直接搜索到公司</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49" name="Group 24"/>
          <p:cNvGrpSpPr/>
          <p:nvPr/>
        </p:nvGrpSpPr>
        <p:grpSpPr>
          <a:xfrm>
            <a:off x="683640" y="4568760"/>
            <a:ext cx="7426800" cy="516600"/>
            <a:chOff x="683640" y="4568760"/>
            <a:chExt cx="7426800" cy="516600"/>
          </a:xfrm>
        </p:grpSpPr>
        <p:grpSp>
          <p:nvGrpSpPr>
            <p:cNvPr id="950" name="Group 25"/>
            <p:cNvGrpSpPr/>
            <p:nvPr/>
          </p:nvGrpSpPr>
          <p:grpSpPr>
            <a:xfrm>
              <a:off x="683640" y="4577400"/>
              <a:ext cx="411120" cy="428400"/>
              <a:chOff x="683640" y="4577400"/>
              <a:chExt cx="411120" cy="428400"/>
            </a:xfrm>
          </p:grpSpPr>
          <p:pic>
            <p:nvPicPr>
              <p:cNvPr id="951" name="图片 3"/>
              <p:cNvPicPr/>
              <p:nvPr/>
            </p:nvPicPr>
            <p:blipFill>
              <a:blip r:embed="rId2"/>
              <a:stretch/>
            </p:blipFill>
            <p:spPr>
              <a:xfrm>
                <a:off x="683640" y="4583160"/>
                <a:ext cx="411120" cy="422640"/>
              </a:xfrm>
              <a:prstGeom prst="rect">
                <a:avLst/>
              </a:prstGeom>
              <a:ln w="0">
                <a:noFill/>
              </a:ln>
            </p:spPr>
          </p:pic>
          <p:sp>
            <p:nvSpPr>
              <p:cNvPr id="952" name="CustomShape 26"/>
              <p:cNvSpPr/>
              <p:nvPr/>
            </p:nvSpPr>
            <p:spPr>
              <a:xfrm>
                <a:off x="753480" y="457740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7</a:t>
                </a:r>
                <a:endParaRPr lang="en-US" sz="1800" b="0" strike="noStrike" spc="-1">
                  <a:latin typeface="Arial"/>
                </a:endParaRPr>
              </a:p>
            </p:txBody>
          </p:sp>
        </p:grpSp>
        <p:sp>
          <p:nvSpPr>
            <p:cNvPr id="953" name="CustomShape 27"/>
            <p:cNvSpPr/>
            <p:nvPr/>
          </p:nvSpPr>
          <p:spPr>
            <a:xfrm>
              <a:off x="1082520" y="456876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目前有部分股票代號的線性回歸預測結果是</a:t>
              </a:r>
              <a:r>
                <a:rPr lang="en-US" sz="1400" b="1" strike="noStrike" spc="-1">
                  <a:solidFill>
                    <a:srgbClr val="000000"/>
                  </a:solidFill>
                  <a:latin typeface="Adobe 楷体 Std R"/>
                  <a:ea typeface="Adobe 楷体 Std R"/>
                </a:rPr>
                <a:t>100%</a:t>
              </a:r>
              <a:r>
                <a:rPr lang="zh-TW" sz="1400" b="1" strike="noStrike" spc="-1">
                  <a:solidFill>
                    <a:srgbClr val="000000"/>
                  </a:solidFill>
                  <a:latin typeface="Adobe 楷体 Std R"/>
                  <a:ea typeface="Adobe 楷体 Std R"/>
                </a:rPr>
                <a:t>需再確認是否是因</a:t>
              </a:r>
              <a:r>
                <a:rPr lang="en-US" sz="1400" b="1" strike="noStrike" spc="-1">
                  <a:solidFill>
                    <a:srgbClr val="000000"/>
                  </a:solidFill>
                  <a:latin typeface="Adobe 楷体 Std R"/>
                  <a:ea typeface="Adobe 楷体 Std R"/>
                </a:rPr>
                <a:t>ROE</a:t>
              </a:r>
              <a:r>
                <a:rPr lang="zh-TW" sz="1400" b="1" strike="noStrike" spc="-1">
                  <a:solidFill>
                    <a:srgbClr val="000000"/>
                  </a:solidFill>
                  <a:latin typeface="Adobe 楷体 Std R"/>
                  <a:ea typeface="Adobe 楷体 Std R"/>
                </a:rPr>
                <a:t>值穩定或是資料過少而導致的結果</a:t>
              </a:r>
              <a:r>
                <a:rPr lang="en-US" sz="1400" b="1" strike="noStrike" spc="-1">
                  <a:solidFill>
                    <a:srgbClr val="000000"/>
                  </a:solidFill>
                  <a:latin typeface="Adobe 楷体 Std R"/>
                  <a:ea typeface="Adobe 楷体 Std R"/>
                </a:rPr>
                <a:t>,</a:t>
              </a:r>
              <a:r>
                <a:rPr lang="zh-TW" sz="1400" b="1" strike="noStrike" spc="-1">
                  <a:solidFill>
                    <a:srgbClr val="000000"/>
                  </a:solidFill>
                  <a:latin typeface="Adobe 楷体 Std R"/>
                  <a:ea typeface="Adobe 楷体 Std R"/>
                </a:rPr>
                <a:t>視情況會需要再修正模型測試</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54" name="Group 28"/>
          <p:cNvGrpSpPr/>
          <p:nvPr/>
        </p:nvGrpSpPr>
        <p:grpSpPr>
          <a:xfrm>
            <a:off x="683640" y="1203480"/>
            <a:ext cx="7416360" cy="516600"/>
            <a:chOff x="683640" y="1203480"/>
            <a:chExt cx="7416360" cy="516600"/>
          </a:xfrm>
        </p:grpSpPr>
        <p:grpSp>
          <p:nvGrpSpPr>
            <p:cNvPr id="955" name="Group 29"/>
            <p:cNvGrpSpPr/>
            <p:nvPr/>
          </p:nvGrpSpPr>
          <p:grpSpPr>
            <a:xfrm>
              <a:off x="683640" y="1224720"/>
              <a:ext cx="418680" cy="428400"/>
              <a:chOff x="683640" y="1224720"/>
              <a:chExt cx="418680" cy="428400"/>
            </a:xfrm>
          </p:grpSpPr>
          <p:pic>
            <p:nvPicPr>
              <p:cNvPr id="956" name="图片 3"/>
              <p:cNvPicPr/>
              <p:nvPr/>
            </p:nvPicPr>
            <p:blipFill>
              <a:blip r:embed="rId2"/>
              <a:stretch/>
            </p:blipFill>
            <p:spPr>
              <a:xfrm>
                <a:off x="683640" y="1230480"/>
                <a:ext cx="418680" cy="422640"/>
              </a:xfrm>
              <a:prstGeom prst="rect">
                <a:avLst/>
              </a:prstGeom>
              <a:ln w="0">
                <a:noFill/>
              </a:ln>
            </p:spPr>
          </p:pic>
          <p:sp>
            <p:nvSpPr>
              <p:cNvPr id="957" name="CustomShape 30"/>
              <p:cNvSpPr/>
              <p:nvPr/>
            </p:nvSpPr>
            <p:spPr>
              <a:xfrm>
                <a:off x="757440" y="12247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958" name="CustomShape 31"/>
            <p:cNvSpPr/>
            <p:nvPr/>
          </p:nvSpPr>
          <p:spPr>
            <a:xfrm>
              <a:off x="1089720" y="1203480"/>
              <a:ext cx="701028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關於系統網頁</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應加註警語</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如算命不是</a:t>
              </a:r>
              <a:r>
                <a:rPr lang="en-US" sz="1400" b="1" strike="noStrike" spc="-1">
                  <a:solidFill>
                    <a:srgbClr val="000000"/>
                  </a:solidFill>
                  <a:latin typeface="Adobe 楷体 Std R"/>
                  <a:ea typeface="Adobe 楷体 Std R"/>
                </a:rPr>
                <a:t>100%</a:t>
              </a:r>
              <a:r>
                <a:rPr lang="zh-TW" sz="1400" b="1" strike="noStrike" spc="-1">
                  <a:solidFill>
                    <a:srgbClr val="000000"/>
                  </a:solidFill>
                  <a:latin typeface="Adobe 楷体 Std R"/>
                  <a:ea typeface="Adobe 楷体 Std R"/>
                </a:rPr>
                <a:t>正確</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請按自身實際狀況考量</a:t>
              </a:r>
              <a:r>
                <a:rPr lang="en-US" sz="1400" b="1" strike="noStrike" spc="-1">
                  <a:solidFill>
                    <a:srgbClr val="000000"/>
                  </a:solidFill>
                  <a:latin typeface="Adobe 楷体 Std R"/>
                  <a:ea typeface="Adobe 楷体 Std R"/>
                </a:rPr>
                <a:t>,</a:t>
              </a:r>
              <a:r>
                <a:rPr lang="zh-TW" sz="1400" b="1" strike="noStrike" spc="-1">
                  <a:solidFill>
                    <a:srgbClr val="000000"/>
                  </a:solidFill>
                  <a:latin typeface="Adobe 楷体 Std R"/>
                  <a:ea typeface="Adobe 楷体 Std R"/>
                </a:rPr>
                <a:t>而公司資料方面則是</a:t>
              </a:r>
              <a:r>
                <a:rPr lang="en-US" sz="1400" b="1" strike="noStrike" spc="-1">
                  <a:solidFill>
                    <a:srgbClr val="000000"/>
                  </a:solidFill>
                  <a:latin typeface="Adobe 楷体 Std R"/>
                  <a:ea typeface="Adobe 楷体 Std R"/>
                </a:rPr>
                <a:t>ROE</a:t>
              </a:r>
              <a:r>
                <a:rPr lang="zh-TW" sz="1400" b="1" strike="noStrike" spc="-1">
                  <a:solidFill>
                    <a:srgbClr val="000000"/>
                  </a:solidFill>
                  <a:latin typeface="Adobe 楷体 Std R"/>
                  <a:ea typeface="Adobe 楷体 Std R"/>
                </a:rPr>
                <a:t>預測僅供參考</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請依自身評估為準</a:t>
              </a:r>
              <a:r>
                <a:rPr lang="en-US" sz="1400" b="1" strike="noStrike" spc="-1">
                  <a:solidFill>
                    <a:srgbClr val="000000"/>
                  </a:solidFill>
                  <a:latin typeface="Adobe 楷体 Std R"/>
                  <a:ea typeface="Adobe 楷体 Std R"/>
                </a:rPr>
                <a:t>.</a:t>
              </a:r>
              <a:endParaRPr lang="en-US" sz="14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9" name="Picture 2"/>
          <p:cNvPicPr/>
          <p:nvPr/>
        </p:nvPicPr>
        <p:blipFill>
          <a:blip r:embed="rId3"/>
          <a:stretch/>
        </p:blipFill>
        <p:spPr>
          <a:xfrm>
            <a:off x="0" y="0"/>
            <a:ext cx="9143640" cy="5143320"/>
          </a:xfrm>
          <a:prstGeom prst="rect">
            <a:avLst/>
          </a:prstGeom>
          <a:ln w="9525">
            <a:noFill/>
          </a:ln>
        </p:spPr>
      </p:pic>
      <p:pic>
        <p:nvPicPr>
          <p:cNvPr id="960" name="Picture 3" descr="I:\我的模板\中国风模板\中国风模板05\宽版\页面1\切片\墨竹02.png"/>
          <p:cNvPicPr/>
          <p:nvPr/>
        </p:nvPicPr>
        <p:blipFill>
          <a:blip r:embed="rId4"/>
          <a:stretch/>
        </p:blipFill>
        <p:spPr>
          <a:xfrm>
            <a:off x="0" y="0"/>
            <a:ext cx="9143640" cy="5143320"/>
          </a:xfrm>
          <a:prstGeom prst="rect">
            <a:avLst/>
          </a:prstGeom>
          <a:ln w="0">
            <a:noFill/>
          </a:ln>
        </p:spPr>
      </p:pic>
      <p:sp>
        <p:nvSpPr>
          <p:cNvPr id="961" name="CustomShape 1"/>
          <p:cNvSpPr/>
          <p:nvPr/>
        </p:nvSpPr>
        <p:spPr>
          <a:xfrm>
            <a:off x="2339640" y="1995840"/>
            <a:ext cx="4392000" cy="91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5400" b="1" strike="noStrike" spc="-1">
                <a:solidFill>
                  <a:srgbClr val="000000"/>
                </a:solidFill>
                <a:latin typeface="Adobe 楷体 Std R"/>
                <a:ea typeface="Adobe 楷体 Std R"/>
              </a:rPr>
              <a:t>簡報結束</a:t>
            </a:r>
            <a:endParaRPr lang="en-US" sz="5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400" advTm="3000">
        <p14:ripple/>
      </p:transition>
    </mc:Choice>
    <mc:Fallback xmlns="" xmlns:p15="http://schemas.microsoft.com/office/powerpoint/2012/main">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Picture 2"/>
          <p:cNvPicPr/>
          <p:nvPr/>
        </p:nvPicPr>
        <p:blipFill>
          <a:blip r:embed="rId2">
            <a:extLst/>
          </a:blip>
          <a:stretch/>
        </p:blipFill>
        <p:spPr>
          <a:xfrm>
            <a:off x="1979640" y="51480"/>
            <a:ext cx="4896360" cy="863640"/>
          </a:xfrm>
          <a:prstGeom prst="rect">
            <a:avLst/>
          </a:prstGeom>
          <a:ln w="0">
            <a:noFill/>
          </a:ln>
        </p:spPr>
      </p:pic>
      <p:sp>
        <p:nvSpPr>
          <p:cNvPr id="157" name="CustomShape 1"/>
          <p:cNvSpPr/>
          <p:nvPr/>
        </p:nvSpPr>
        <p:spPr>
          <a:xfrm>
            <a:off x="0" y="2600280"/>
            <a:ext cx="9143640" cy="609120"/>
          </a:xfrm>
          <a:prstGeom prst="rect">
            <a:avLst/>
          </a:prstGeom>
          <a:solidFill>
            <a:srgbClr val="E46C0A">
              <a:alpha val="35000"/>
            </a:srgbClr>
          </a:solidFill>
          <a:ln w="25400">
            <a:noFill/>
          </a:ln>
        </p:spPr>
        <p:style>
          <a:lnRef idx="0">
            <a:scrgbClr r="0" g="0" b="0"/>
          </a:lnRef>
          <a:fillRef idx="0">
            <a:scrgbClr r="0" g="0" b="0"/>
          </a:fillRef>
          <a:effectRef idx="0">
            <a:scrgbClr r="0" g="0" b="0"/>
          </a:effectRef>
          <a:fontRef idx="minor"/>
        </p:style>
      </p:sp>
      <p:sp>
        <p:nvSpPr>
          <p:cNvPr id="158" name="CustomShape 2"/>
          <p:cNvSpPr/>
          <p:nvPr/>
        </p:nvSpPr>
        <p:spPr>
          <a:xfrm>
            <a:off x="0" y="600840"/>
            <a:ext cx="9143640" cy="703080"/>
          </a:xfrm>
          <a:prstGeom prst="rect">
            <a:avLst/>
          </a:prstGeom>
          <a:solidFill>
            <a:srgbClr val="00B050">
              <a:alpha val="35000"/>
            </a:srgbClr>
          </a:solidFill>
          <a:ln w="25400">
            <a:noFill/>
          </a:ln>
        </p:spPr>
        <p:style>
          <a:lnRef idx="0">
            <a:scrgbClr r="0" g="0" b="0"/>
          </a:lnRef>
          <a:fillRef idx="0">
            <a:scrgbClr r="0" g="0" b="0"/>
          </a:fillRef>
          <a:effectRef idx="0">
            <a:scrgbClr r="0" g="0" b="0"/>
          </a:effectRef>
          <a:fontRef idx="minor"/>
        </p:style>
      </p:sp>
      <p:sp>
        <p:nvSpPr>
          <p:cNvPr id="159" name="CustomShape 3"/>
          <p:cNvSpPr/>
          <p:nvPr/>
        </p:nvSpPr>
        <p:spPr>
          <a:xfrm>
            <a:off x="0" y="1607040"/>
            <a:ext cx="9143640" cy="689040"/>
          </a:xfrm>
          <a:prstGeom prst="rect">
            <a:avLst/>
          </a:prstGeom>
          <a:solidFill>
            <a:srgbClr val="0070C0">
              <a:alpha val="35000"/>
            </a:srgbClr>
          </a:solidFill>
          <a:ln w="25400">
            <a:noFill/>
          </a:ln>
        </p:spPr>
        <p:style>
          <a:lnRef idx="0">
            <a:scrgbClr r="0" g="0" b="0"/>
          </a:lnRef>
          <a:fillRef idx="0">
            <a:scrgbClr r="0" g="0" b="0"/>
          </a:fillRef>
          <a:effectRef idx="0">
            <a:scrgbClr r="0" g="0" b="0"/>
          </a:effectRef>
          <a:fontRef idx="minor"/>
        </p:style>
      </p:sp>
      <p:sp>
        <p:nvSpPr>
          <p:cNvPr id="160" name="CustomShape 4"/>
          <p:cNvSpPr/>
          <p:nvPr/>
        </p:nvSpPr>
        <p:spPr>
          <a:xfrm>
            <a:off x="2843640" y="699480"/>
            <a:ext cx="80136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zh-TW" sz="1400" b="1" strike="noStrike" spc="-1">
                <a:solidFill>
                  <a:srgbClr val="006600"/>
                </a:solidFill>
                <a:latin typeface="Calibri"/>
              </a:rPr>
              <a:t>使用者</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登入</a:t>
            </a:r>
            <a:endParaRPr lang="en-US" sz="1400" b="0" strike="noStrike" spc="-1">
              <a:latin typeface="Arial"/>
            </a:endParaRPr>
          </a:p>
        </p:txBody>
      </p:sp>
      <p:sp>
        <p:nvSpPr>
          <p:cNvPr id="161" name="CustomShape 5"/>
          <p:cNvSpPr/>
          <p:nvPr/>
        </p:nvSpPr>
        <p:spPr>
          <a:xfrm>
            <a:off x="4573800" y="699480"/>
            <a:ext cx="7160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6600"/>
                </a:solidFill>
                <a:latin typeface="Calibri"/>
              </a:rPr>
              <a:t>填基本</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資料</a:t>
            </a:r>
            <a:endParaRPr lang="en-US" sz="1400" b="0" strike="noStrike" spc="-1">
              <a:latin typeface="Arial"/>
            </a:endParaRPr>
          </a:p>
        </p:txBody>
      </p:sp>
      <p:sp>
        <p:nvSpPr>
          <p:cNvPr id="162" name="CustomShape 6"/>
          <p:cNvSpPr/>
          <p:nvPr/>
        </p:nvSpPr>
        <p:spPr>
          <a:xfrm>
            <a:off x="3682440" y="699480"/>
            <a:ext cx="84600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zh-TW" sz="1400" b="1" strike="noStrike" spc="-1">
                <a:solidFill>
                  <a:srgbClr val="006600"/>
                </a:solidFill>
                <a:latin typeface="Calibri"/>
              </a:rPr>
              <a:t>使用者</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註冊</a:t>
            </a:r>
            <a:endParaRPr lang="en-US" sz="1400" b="0" strike="noStrike" spc="-1">
              <a:latin typeface="Arial"/>
            </a:endParaRPr>
          </a:p>
        </p:txBody>
      </p:sp>
      <p:sp>
        <p:nvSpPr>
          <p:cNvPr id="163" name="CustomShape 7"/>
          <p:cNvSpPr/>
          <p:nvPr/>
        </p:nvSpPr>
        <p:spPr>
          <a:xfrm>
            <a:off x="4684320" y="169164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擷取算命</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網站資訊</a:t>
            </a:r>
            <a:endParaRPr lang="en-US" sz="1400" b="0" strike="noStrike" spc="-1">
              <a:latin typeface="Arial"/>
            </a:endParaRPr>
          </a:p>
        </p:txBody>
      </p:sp>
      <p:sp>
        <p:nvSpPr>
          <p:cNvPr id="164" name="CustomShape 8"/>
          <p:cNvSpPr/>
          <p:nvPr/>
        </p:nvSpPr>
        <p:spPr>
          <a:xfrm>
            <a:off x="2811960" y="169380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擷取並存</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喜用神</a:t>
            </a:r>
            <a:endParaRPr lang="en-US" sz="1400" b="0" strike="noStrike" spc="-1">
              <a:latin typeface="Arial"/>
            </a:endParaRPr>
          </a:p>
        </p:txBody>
      </p:sp>
      <p:sp>
        <p:nvSpPr>
          <p:cNvPr id="165" name="CustomShape 9"/>
          <p:cNvSpPr/>
          <p:nvPr/>
        </p:nvSpPr>
        <p:spPr>
          <a:xfrm>
            <a:off x="1875960" y="169452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取生辰並</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傳至網站</a:t>
            </a:r>
            <a:endParaRPr lang="en-US" sz="1400" b="0" strike="noStrike" spc="-1">
              <a:latin typeface="Arial"/>
            </a:endParaRPr>
          </a:p>
        </p:txBody>
      </p:sp>
      <p:sp>
        <p:nvSpPr>
          <p:cNvPr id="166" name="CustomShape 10"/>
          <p:cNvSpPr/>
          <p:nvPr/>
        </p:nvSpPr>
        <p:spPr>
          <a:xfrm>
            <a:off x="3750840" y="168876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擷取公司</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資料</a:t>
            </a:r>
            <a:endParaRPr lang="en-US" sz="1400" b="0" strike="noStrike" spc="-1">
              <a:latin typeface="Arial"/>
            </a:endParaRPr>
          </a:p>
        </p:txBody>
      </p:sp>
      <p:sp>
        <p:nvSpPr>
          <p:cNvPr id="167" name="CustomShape 11"/>
          <p:cNvSpPr/>
          <p:nvPr/>
        </p:nvSpPr>
        <p:spPr>
          <a:xfrm>
            <a:off x="939960" y="169380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存使用者</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資料</a:t>
            </a:r>
            <a:endParaRPr lang="en-US" sz="1400" b="0" strike="noStrike" spc="-1">
              <a:latin typeface="Arial"/>
            </a:endParaRPr>
          </a:p>
        </p:txBody>
      </p:sp>
      <p:sp>
        <p:nvSpPr>
          <p:cNvPr id="168" name="CustomShape 12"/>
          <p:cNvSpPr/>
          <p:nvPr/>
        </p:nvSpPr>
        <p:spPr>
          <a:xfrm>
            <a:off x="7204680" y="69948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6600"/>
                </a:solidFill>
                <a:latin typeface="Calibri"/>
              </a:rPr>
              <a:t>顯示算命</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資訊</a:t>
            </a:r>
            <a:endParaRPr lang="en-US" sz="1400" b="0" strike="noStrike" spc="-1">
              <a:latin typeface="Arial"/>
            </a:endParaRPr>
          </a:p>
        </p:txBody>
      </p:sp>
      <p:sp>
        <p:nvSpPr>
          <p:cNvPr id="169" name="CustomShape 13"/>
          <p:cNvSpPr/>
          <p:nvPr/>
        </p:nvSpPr>
        <p:spPr>
          <a:xfrm>
            <a:off x="8425080" y="699480"/>
            <a:ext cx="5378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6600"/>
                </a:solidFill>
                <a:latin typeface="Arial"/>
              </a:rPr>
              <a:t>信箱</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驗證</a:t>
            </a:r>
            <a:endParaRPr lang="en-US" sz="1400" b="0" strike="noStrike" spc="-1">
              <a:latin typeface="Arial"/>
            </a:endParaRPr>
          </a:p>
        </p:txBody>
      </p:sp>
      <p:sp>
        <p:nvSpPr>
          <p:cNvPr id="170" name="CustomShape 14"/>
          <p:cNvSpPr/>
          <p:nvPr/>
        </p:nvSpPr>
        <p:spPr>
          <a:xfrm>
            <a:off x="1692720" y="699480"/>
            <a:ext cx="5378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6600"/>
                </a:solidFill>
                <a:latin typeface="Calibri"/>
              </a:rPr>
              <a:t>主頁</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操作</a:t>
            </a:r>
            <a:endParaRPr lang="en-US" sz="1400" b="0" strike="noStrike" spc="-1">
              <a:latin typeface="Arial"/>
            </a:endParaRPr>
          </a:p>
        </p:txBody>
      </p:sp>
      <p:sp>
        <p:nvSpPr>
          <p:cNvPr id="171" name="CustomShape 15"/>
          <p:cNvSpPr/>
          <p:nvPr/>
        </p:nvSpPr>
        <p:spPr>
          <a:xfrm>
            <a:off x="5321520" y="69912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6600"/>
                </a:solidFill>
                <a:latin typeface="Calibri"/>
              </a:rPr>
              <a:t>修改密碼</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及資料</a:t>
            </a:r>
            <a:endParaRPr lang="en-US" sz="1400" b="0" strike="noStrike" spc="-1">
              <a:latin typeface="Arial"/>
            </a:endParaRPr>
          </a:p>
        </p:txBody>
      </p:sp>
      <p:sp>
        <p:nvSpPr>
          <p:cNvPr id="172" name="CustomShape 16"/>
          <p:cNvSpPr/>
          <p:nvPr/>
        </p:nvSpPr>
        <p:spPr>
          <a:xfrm>
            <a:off x="2268720" y="699480"/>
            <a:ext cx="5378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6600"/>
                </a:solidFill>
                <a:latin typeface="Calibri"/>
              </a:rPr>
              <a:t>規則</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限定</a:t>
            </a:r>
            <a:endParaRPr lang="en-US" sz="1400" b="0" strike="noStrike" spc="-1">
              <a:latin typeface="Arial"/>
            </a:endParaRPr>
          </a:p>
        </p:txBody>
      </p:sp>
      <p:sp>
        <p:nvSpPr>
          <p:cNvPr id="173" name="CustomShape 17"/>
          <p:cNvSpPr/>
          <p:nvPr/>
        </p:nvSpPr>
        <p:spPr>
          <a:xfrm>
            <a:off x="6266880" y="69948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6600"/>
                </a:solidFill>
                <a:latin typeface="Calibri"/>
              </a:rPr>
              <a:t>顯示公司</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資訊</a:t>
            </a:r>
            <a:endParaRPr lang="en-US" sz="1400" b="0" strike="noStrike" spc="-1">
              <a:latin typeface="Arial"/>
            </a:endParaRPr>
          </a:p>
        </p:txBody>
      </p:sp>
      <p:sp>
        <p:nvSpPr>
          <p:cNvPr id="174" name="CustomShape 18"/>
          <p:cNvSpPr/>
          <p:nvPr/>
        </p:nvSpPr>
        <p:spPr>
          <a:xfrm>
            <a:off x="8227440" y="1687320"/>
            <a:ext cx="5666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en-US" sz="1400" b="1" strike="noStrike" spc="-1">
                <a:solidFill>
                  <a:srgbClr val="0000CC"/>
                </a:solidFill>
                <a:latin typeface="Arial"/>
              </a:rPr>
              <a:t>ROE</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預測</a:t>
            </a:r>
            <a:endParaRPr lang="en-US" sz="1400" b="0" strike="noStrike" spc="-1">
              <a:latin typeface="Arial"/>
            </a:endParaRPr>
          </a:p>
        </p:txBody>
      </p:sp>
      <p:sp>
        <p:nvSpPr>
          <p:cNvPr id="175" name="CustomShape 19"/>
          <p:cNvSpPr/>
          <p:nvPr/>
        </p:nvSpPr>
        <p:spPr>
          <a:xfrm>
            <a:off x="5619960" y="1694520"/>
            <a:ext cx="7160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比對</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喜用神</a:t>
            </a:r>
            <a:endParaRPr lang="en-US" sz="1400" b="0" strike="noStrike" spc="-1">
              <a:latin typeface="Arial"/>
            </a:endParaRPr>
          </a:p>
        </p:txBody>
      </p:sp>
      <p:sp>
        <p:nvSpPr>
          <p:cNvPr id="176" name="CustomShape 20"/>
          <p:cNvSpPr/>
          <p:nvPr/>
        </p:nvSpPr>
        <p:spPr>
          <a:xfrm>
            <a:off x="6378480" y="169452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存取公司</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相關資料</a:t>
            </a:r>
            <a:endParaRPr lang="en-US" sz="1400" b="0" strike="noStrike" spc="-1">
              <a:latin typeface="Arial"/>
            </a:endParaRPr>
          </a:p>
        </p:txBody>
      </p:sp>
      <p:sp>
        <p:nvSpPr>
          <p:cNvPr id="177" name="CustomShape 21"/>
          <p:cNvSpPr/>
          <p:nvPr/>
        </p:nvSpPr>
        <p:spPr>
          <a:xfrm>
            <a:off x="7301880" y="168876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擷取公司</a:t>
            </a:r>
            <a:endParaRPr lang="en-US" sz="1400" b="0" strike="noStrike" spc="-1">
              <a:latin typeface="Arial"/>
            </a:endParaRPr>
          </a:p>
          <a:p>
            <a:pPr algn="ctr">
              <a:lnSpc>
                <a:spcPct val="100000"/>
              </a:lnSpc>
              <a:tabLst>
                <a:tab pos="0" algn="l"/>
              </a:tabLst>
            </a:pPr>
            <a:r>
              <a:rPr lang="en-US" sz="1400" b="1" strike="noStrike" spc="-1">
                <a:solidFill>
                  <a:srgbClr val="0000CC"/>
                </a:solidFill>
                <a:latin typeface="Arial"/>
              </a:rPr>
              <a:t>ROE</a:t>
            </a:r>
            <a:endParaRPr lang="en-US" sz="1400" b="0" strike="noStrike" spc="-1">
              <a:latin typeface="Arial"/>
            </a:endParaRPr>
          </a:p>
        </p:txBody>
      </p:sp>
      <p:sp>
        <p:nvSpPr>
          <p:cNvPr id="178" name="CustomShape 22"/>
          <p:cNvSpPr/>
          <p:nvPr/>
        </p:nvSpPr>
        <p:spPr>
          <a:xfrm>
            <a:off x="2880" y="3579840"/>
            <a:ext cx="9140760" cy="585000"/>
          </a:xfrm>
          <a:prstGeom prst="flowChartMagneticDisk">
            <a:avLst/>
          </a:prstGeom>
          <a:solidFill>
            <a:srgbClr val="A6A6A6"/>
          </a:solidFill>
          <a:ln w="25400">
            <a:solidFill>
              <a:srgbClr val="3A5F8B"/>
            </a:solidFill>
            <a:miter/>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600" b="1" strike="noStrike" spc="-1">
                <a:solidFill>
                  <a:srgbClr val="000000"/>
                </a:solidFill>
                <a:latin typeface="Arial"/>
              </a:rPr>
              <a:t>Firebase data base</a:t>
            </a:r>
            <a:endParaRPr lang="en-US" sz="1600" b="0" strike="noStrike" spc="-1">
              <a:latin typeface="Arial"/>
            </a:endParaRPr>
          </a:p>
        </p:txBody>
      </p:sp>
      <p:sp>
        <p:nvSpPr>
          <p:cNvPr id="179" name="CustomShape 23"/>
          <p:cNvSpPr/>
          <p:nvPr/>
        </p:nvSpPr>
        <p:spPr>
          <a:xfrm>
            <a:off x="-8280" y="699480"/>
            <a:ext cx="1540440" cy="516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2800" b="1" strike="noStrike" spc="-1">
                <a:solidFill>
                  <a:srgbClr val="006600"/>
                </a:solidFill>
                <a:latin typeface="Calibri"/>
              </a:rPr>
              <a:t>Template</a:t>
            </a:r>
            <a:endParaRPr lang="en-US" sz="2800" b="0" strike="noStrike" spc="-1">
              <a:latin typeface="Arial"/>
            </a:endParaRPr>
          </a:p>
        </p:txBody>
      </p:sp>
      <p:sp>
        <p:nvSpPr>
          <p:cNvPr id="180" name="CustomShape 24"/>
          <p:cNvSpPr/>
          <p:nvPr/>
        </p:nvSpPr>
        <p:spPr>
          <a:xfrm>
            <a:off x="9000" y="1709280"/>
            <a:ext cx="920160" cy="516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2800" b="1" strike="noStrike" spc="-1">
                <a:solidFill>
                  <a:srgbClr val="0000CC"/>
                </a:solidFill>
                <a:latin typeface="Calibri"/>
              </a:rPr>
              <a:t>View</a:t>
            </a:r>
            <a:endParaRPr lang="en-US" sz="2800" b="0" strike="noStrike" spc="-1">
              <a:latin typeface="Arial"/>
            </a:endParaRPr>
          </a:p>
        </p:txBody>
      </p:sp>
      <p:sp>
        <p:nvSpPr>
          <p:cNvPr id="181" name="CustomShape 25"/>
          <p:cNvSpPr/>
          <p:nvPr/>
        </p:nvSpPr>
        <p:spPr>
          <a:xfrm>
            <a:off x="9720" y="2630880"/>
            <a:ext cx="1138320" cy="516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2800" b="1" strike="noStrike" spc="-1">
                <a:solidFill>
                  <a:srgbClr val="CC3300"/>
                </a:solidFill>
                <a:latin typeface="Calibri"/>
              </a:rPr>
              <a:t>Model</a:t>
            </a:r>
            <a:endParaRPr lang="en-US" sz="2800" b="0" strike="noStrike" spc="-1">
              <a:latin typeface="Arial"/>
            </a:endParaRPr>
          </a:p>
        </p:txBody>
      </p:sp>
      <p:sp>
        <p:nvSpPr>
          <p:cNvPr id="182" name="CustomShape 26"/>
          <p:cNvSpPr/>
          <p:nvPr/>
        </p:nvSpPr>
        <p:spPr>
          <a:xfrm>
            <a:off x="2880" y="4328640"/>
            <a:ext cx="9140760" cy="537840"/>
          </a:xfrm>
          <a:prstGeom prst="rect">
            <a:avLst/>
          </a:prstGeom>
          <a:solidFill>
            <a:srgbClr val="604A7B">
              <a:alpha val="35000"/>
            </a:srgbClr>
          </a:solidFill>
          <a:ln w="25400">
            <a:noFill/>
          </a:ln>
        </p:spPr>
        <p:style>
          <a:lnRef idx="0">
            <a:scrgbClr r="0" g="0" b="0"/>
          </a:lnRef>
          <a:fillRef idx="0">
            <a:scrgbClr r="0" g="0" b="0"/>
          </a:fillRef>
          <a:effectRef idx="0">
            <a:scrgbClr r="0" g="0" b="0"/>
          </a:effectRef>
          <a:fontRef idx="minor"/>
        </p:style>
      </p:sp>
      <p:sp>
        <p:nvSpPr>
          <p:cNvPr id="183" name="CustomShape 27"/>
          <p:cNvSpPr/>
          <p:nvPr/>
        </p:nvSpPr>
        <p:spPr>
          <a:xfrm>
            <a:off x="2416320" y="4471920"/>
            <a:ext cx="1072800" cy="30348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7030A0"/>
                </a:solidFill>
                <a:latin typeface="Arial"/>
              </a:rPr>
              <a:t>劍靈命理網</a:t>
            </a:r>
            <a:endParaRPr lang="en-US" sz="1400" b="0" strike="noStrike" spc="-1">
              <a:latin typeface="Arial"/>
            </a:endParaRPr>
          </a:p>
        </p:txBody>
      </p:sp>
      <p:sp>
        <p:nvSpPr>
          <p:cNvPr id="184" name="CustomShape 28"/>
          <p:cNvSpPr/>
          <p:nvPr/>
        </p:nvSpPr>
        <p:spPr>
          <a:xfrm>
            <a:off x="4062600" y="4472280"/>
            <a:ext cx="716040" cy="30348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7030A0"/>
                </a:solidFill>
                <a:latin typeface="Arial"/>
              </a:rPr>
              <a:t>財報狗</a:t>
            </a:r>
            <a:endParaRPr lang="en-US" sz="1400" b="0" strike="noStrike" spc="-1">
              <a:latin typeface="Arial"/>
            </a:endParaRPr>
          </a:p>
        </p:txBody>
      </p:sp>
      <p:sp>
        <p:nvSpPr>
          <p:cNvPr id="185" name="CustomShape 29"/>
          <p:cNvSpPr/>
          <p:nvPr/>
        </p:nvSpPr>
        <p:spPr>
          <a:xfrm>
            <a:off x="5392440" y="4470120"/>
            <a:ext cx="2319120" cy="30348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en-US" sz="1400" b="1" strike="noStrike" spc="-1">
                <a:solidFill>
                  <a:srgbClr val="7030A0"/>
                </a:solidFill>
                <a:latin typeface="Arial"/>
              </a:rPr>
              <a:t>Goodinfo!</a:t>
            </a:r>
            <a:r>
              <a:rPr lang="zh-TW" sz="1400" b="1" strike="noStrike" spc="-1">
                <a:solidFill>
                  <a:srgbClr val="7030A0"/>
                </a:solidFill>
                <a:latin typeface="Arial"/>
              </a:rPr>
              <a:t>台灣股市資訊網</a:t>
            </a:r>
            <a:endParaRPr lang="en-US" sz="1400" b="0" strike="noStrike" spc="-1">
              <a:latin typeface="Arial"/>
            </a:endParaRPr>
          </a:p>
        </p:txBody>
      </p:sp>
      <p:sp>
        <p:nvSpPr>
          <p:cNvPr id="186" name="CustomShape 30"/>
          <p:cNvSpPr/>
          <p:nvPr/>
        </p:nvSpPr>
        <p:spPr>
          <a:xfrm>
            <a:off x="192240" y="4299840"/>
            <a:ext cx="1464120" cy="516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2800" b="1" strike="noStrike" spc="-1">
                <a:solidFill>
                  <a:srgbClr val="7030A0"/>
                </a:solidFill>
                <a:latin typeface="Calibri"/>
              </a:rPr>
              <a:t>Network</a:t>
            </a:r>
            <a:endParaRPr lang="en-US" sz="2800" b="0" strike="noStrike" spc="-1">
              <a:latin typeface="Arial"/>
            </a:endParaRPr>
          </a:p>
        </p:txBody>
      </p:sp>
      <p:sp>
        <p:nvSpPr>
          <p:cNvPr id="187" name="CustomShape 31"/>
          <p:cNvSpPr/>
          <p:nvPr/>
        </p:nvSpPr>
        <p:spPr>
          <a:xfrm>
            <a:off x="7473960" y="2294640"/>
            <a:ext cx="194040" cy="1979640"/>
          </a:xfrm>
          <a:prstGeom prst="upDown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88" name="CustomShape 32"/>
          <p:cNvSpPr/>
          <p:nvPr/>
        </p:nvSpPr>
        <p:spPr>
          <a:xfrm>
            <a:off x="3345480" y="2649600"/>
            <a:ext cx="107280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CC3300"/>
                </a:solidFill>
                <a:latin typeface="Arial"/>
              </a:rPr>
              <a:t>串聯程式及</a:t>
            </a:r>
            <a:endParaRPr lang="en-US" sz="1400" b="0" strike="noStrike" spc="-1">
              <a:latin typeface="Arial"/>
            </a:endParaRPr>
          </a:p>
          <a:p>
            <a:pPr algn="ctr">
              <a:lnSpc>
                <a:spcPct val="100000"/>
              </a:lnSpc>
              <a:tabLst>
                <a:tab pos="0" algn="l"/>
              </a:tabLst>
            </a:pPr>
            <a:r>
              <a:rPr lang="zh-TW" sz="1400" b="1" strike="noStrike" spc="-1">
                <a:solidFill>
                  <a:srgbClr val="CC3300"/>
                </a:solidFill>
                <a:latin typeface="Arial"/>
              </a:rPr>
              <a:t>網頁資訊</a:t>
            </a:r>
            <a:endParaRPr lang="en-US" sz="1400" b="0" strike="noStrike" spc="-1">
              <a:latin typeface="Arial"/>
            </a:endParaRPr>
          </a:p>
        </p:txBody>
      </p:sp>
      <p:sp>
        <p:nvSpPr>
          <p:cNvPr id="189" name="CustomShape 33"/>
          <p:cNvSpPr/>
          <p:nvPr/>
        </p:nvSpPr>
        <p:spPr>
          <a:xfrm>
            <a:off x="8881920" y="1304280"/>
            <a:ext cx="192240" cy="2231640"/>
          </a:xfrm>
          <a:prstGeom prst="upDown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0" name="CustomShape 34"/>
          <p:cNvSpPr/>
          <p:nvPr/>
        </p:nvSpPr>
        <p:spPr>
          <a:xfrm rot="5400000" flipV="1">
            <a:off x="3052440" y="2995560"/>
            <a:ext cx="218880" cy="805680"/>
          </a:xfrm>
          <a:prstGeom prst="right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1" name="CustomShape 35"/>
          <p:cNvSpPr/>
          <p:nvPr/>
        </p:nvSpPr>
        <p:spPr>
          <a:xfrm rot="5400000" flipV="1">
            <a:off x="3052440" y="2059560"/>
            <a:ext cx="218880" cy="805680"/>
          </a:xfrm>
          <a:prstGeom prst="right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2" name="CustomShape 36"/>
          <p:cNvSpPr/>
          <p:nvPr/>
        </p:nvSpPr>
        <p:spPr>
          <a:xfrm rot="5400000" flipV="1">
            <a:off x="3063600" y="1056600"/>
            <a:ext cx="218880" cy="805680"/>
          </a:xfrm>
          <a:prstGeom prst="right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3" name="CustomShape 37"/>
          <p:cNvSpPr/>
          <p:nvPr/>
        </p:nvSpPr>
        <p:spPr>
          <a:xfrm rot="16200000" flipV="1">
            <a:off x="5706000" y="1051200"/>
            <a:ext cx="219240" cy="806040"/>
          </a:xfrm>
          <a:prstGeom prst="right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4" name="CustomShape 38"/>
          <p:cNvSpPr/>
          <p:nvPr/>
        </p:nvSpPr>
        <p:spPr>
          <a:xfrm>
            <a:off x="457200" y="123480"/>
            <a:ext cx="822924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a:solidFill>
                  <a:srgbClr val="000000"/>
                </a:solidFill>
                <a:latin typeface="Adobe 楷体 Std R"/>
                <a:ea typeface="Adobe 楷体 Std R"/>
              </a:rPr>
              <a:t>系統架構</a:t>
            </a:r>
            <a:endParaRPr lang="en-US" sz="4000" b="0" strike="noStrike" spc="-1">
              <a:latin typeface="Arial"/>
            </a:endParaRPr>
          </a:p>
        </p:txBody>
      </p:sp>
      <p:sp>
        <p:nvSpPr>
          <p:cNvPr id="195" name="CustomShape 39"/>
          <p:cNvSpPr/>
          <p:nvPr/>
        </p:nvSpPr>
        <p:spPr>
          <a:xfrm rot="16200000" flipV="1">
            <a:off x="5717160" y="2045160"/>
            <a:ext cx="219240" cy="806040"/>
          </a:xfrm>
          <a:prstGeom prst="right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6" name="CustomShape 40"/>
          <p:cNvSpPr/>
          <p:nvPr/>
        </p:nvSpPr>
        <p:spPr>
          <a:xfrm rot="16200000" flipV="1">
            <a:off x="5717160" y="2981520"/>
            <a:ext cx="219240" cy="806040"/>
          </a:xfrm>
          <a:prstGeom prst="right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7" name="CustomShape 41"/>
          <p:cNvSpPr/>
          <p:nvPr/>
        </p:nvSpPr>
        <p:spPr>
          <a:xfrm>
            <a:off x="8172360" y="2319840"/>
            <a:ext cx="194040" cy="1259640"/>
          </a:xfrm>
          <a:prstGeom prst="upDown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8" name="CustomShape 42"/>
          <p:cNvSpPr/>
          <p:nvPr/>
        </p:nvSpPr>
        <p:spPr>
          <a:xfrm>
            <a:off x="5832720" y="2649600"/>
            <a:ext cx="5378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CC3300"/>
                </a:solidFill>
                <a:latin typeface="Arial"/>
              </a:rPr>
              <a:t>環境</a:t>
            </a:r>
            <a:endParaRPr lang="en-US" sz="1400" b="0" strike="noStrike" spc="-1">
              <a:latin typeface="Arial"/>
            </a:endParaRPr>
          </a:p>
          <a:p>
            <a:pPr algn="ctr">
              <a:lnSpc>
                <a:spcPct val="100000"/>
              </a:lnSpc>
              <a:tabLst>
                <a:tab pos="0" algn="l"/>
              </a:tabLst>
            </a:pPr>
            <a:r>
              <a:rPr lang="zh-TW" sz="1400" b="1" strike="noStrike" spc="-1">
                <a:solidFill>
                  <a:srgbClr val="CC3300"/>
                </a:solidFill>
                <a:latin typeface="Arial"/>
              </a:rPr>
              <a:t>設定</a:t>
            </a:r>
            <a:endParaRPr lang="en-US" sz="1400" b="0" strike="noStrike" spc="-1">
              <a:latin typeface="Arial"/>
            </a:endParaRPr>
          </a:p>
        </p:txBody>
      </p:sp>
      <p:sp>
        <p:nvSpPr>
          <p:cNvPr id="199" name="CustomShape 43"/>
          <p:cNvSpPr/>
          <p:nvPr/>
        </p:nvSpPr>
        <p:spPr>
          <a:xfrm>
            <a:off x="4486680" y="2649600"/>
            <a:ext cx="125100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CC3300"/>
                </a:solidFill>
                <a:latin typeface="Arial"/>
              </a:rPr>
              <a:t>串聯資料庫及</a:t>
            </a:r>
            <a:endParaRPr lang="en-US" sz="1400" b="0" strike="noStrike" spc="-1">
              <a:latin typeface="Arial"/>
            </a:endParaRPr>
          </a:p>
          <a:p>
            <a:pPr algn="ctr">
              <a:lnSpc>
                <a:spcPct val="100000"/>
              </a:lnSpc>
              <a:tabLst>
                <a:tab pos="0" algn="l"/>
              </a:tabLst>
            </a:pPr>
            <a:r>
              <a:rPr lang="zh-TW" sz="1400" b="1" strike="noStrike" spc="-1">
                <a:solidFill>
                  <a:srgbClr val="CC3300"/>
                </a:solidFill>
                <a:latin typeface="Arial"/>
              </a:rPr>
              <a:t>網頁資訊</a:t>
            </a:r>
            <a:endParaRPr lang="en-US" sz="1400" b="0" strike="noStrike" spc="-1">
              <a:latin typeface="Arial"/>
            </a:endParaRPr>
          </a:p>
        </p:txBody>
      </p:sp>
      <p:sp>
        <p:nvSpPr>
          <p:cNvPr id="200" name="CustomShape 44"/>
          <p:cNvSpPr/>
          <p:nvPr/>
        </p:nvSpPr>
        <p:spPr>
          <a:xfrm>
            <a:off x="2165760" y="2649600"/>
            <a:ext cx="107280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CC3300"/>
                </a:solidFill>
                <a:latin typeface="Arial"/>
              </a:rPr>
              <a:t>串聯程式及</a:t>
            </a:r>
            <a:endParaRPr lang="en-US" sz="1400" b="0" strike="noStrike" spc="-1">
              <a:latin typeface="Arial"/>
            </a:endParaRPr>
          </a:p>
          <a:p>
            <a:pPr algn="ctr">
              <a:lnSpc>
                <a:spcPct val="100000"/>
              </a:lnSpc>
              <a:tabLst>
                <a:tab pos="0" algn="l"/>
              </a:tabLst>
            </a:pPr>
            <a:r>
              <a:rPr lang="zh-TW" sz="1400" b="1" strike="noStrike" spc="-1">
                <a:solidFill>
                  <a:srgbClr val="CC3300"/>
                </a:solidFill>
                <a:latin typeface="Arial"/>
              </a:rPr>
              <a:t>模組</a:t>
            </a:r>
            <a:endParaRPr lang="en-US" sz="1400" b="0" strike="noStrike" spc="-1">
              <a:latin typeface="Arial"/>
            </a:endParaRPr>
          </a:p>
        </p:txBody>
      </p:sp>
      <p:sp>
        <p:nvSpPr>
          <p:cNvPr id="201" name="CustomShape 45"/>
          <p:cNvSpPr/>
          <p:nvPr/>
        </p:nvSpPr>
        <p:spPr>
          <a:xfrm>
            <a:off x="6828120" y="3275640"/>
            <a:ext cx="194040" cy="992880"/>
          </a:xfrm>
          <a:prstGeom prst="upDown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Picture 2"/>
          <p:cNvPicPr/>
          <p:nvPr/>
        </p:nvPicPr>
        <p:blipFill>
          <a:blip r:embed="rId2">
            <a:extLst/>
          </a:blip>
          <a:stretch/>
        </p:blipFill>
        <p:spPr>
          <a:xfrm>
            <a:off x="1979640" y="51480"/>
            <a:ext cx="4896360" cy="863640"/>
          </a:xfrm>
          <a:prstGeom prst="rect">
            <a:avLst/>
          </a:prstGeom>
          <a:ln w="0">
            <a:noFill/>
          </a:ln>
        </p:spPr>
      </p:pic>
      <p:sp>
        <p:nvSpPr>
          <p:cNvPr id="203" name="CustomShape 1"/>
          <p:cNvSpPr/>
          <p:nvPr/>
        </p:nvSpPr>
        <p:spPr>
          <a:xfrm>
            <a:off x="2806560" y="1829160"/>
            <a:ext cx="31212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1600" b="0" strike="noStrike" spc="-1">
                <a:solidFill>
                  <a:srgbClr val="000000"/>
                </a:solidFill>
                <a:latin typeface="Calibri"/>
              </a:rPr>
              <a:t>N</a:t>
            </a:r>
            <a:endParaRPr lang="en-US" sz="1600" b="0" strike="noStrike" spc="-1">
              <a:latin typeface="Arial"/>
            </a:endParaRPr>
          </a:p>
        </p:txBody>
      </p:sp>
      <p:grpSp>
        <p:nvGrpSpPr>
          <p:cNvPr id="204" name="Group 2"/>
          <p:cNvGrpSpPr/>
          <p:nvPr/>
        </p:nvGrpSpPr>
        <p:grpSpPr>
          <a:xfrm>
            <a:off x="1144440" y="1780200"/>
            <a:ext cx="1714320" cy="605520"/>
            <a:chOff x="1144440" y="1780200"/>
            <a:chExt cx="1714320" cy="605520"/>
          </a:xfrm>
        </p:grpSpPr>
        <p:sp>
          <p:nvSpPr>
            <p:cNvPr id="205" name="CustomShape 3"/>
            <p:cNvSpPr/>
            <p:nvPr/>
          </p:nvSpPr>
          <p:spPr>
            <a:xfrm>
              <a:off x="1144440" y="1780200"/>
              <a:ext cx="1714320" cy="605520"/>
            </a:xfrm>
            <a:prstGeom prst="diamond">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06" name="CustomShape 4"/>
            <p:cNvSpPr/>
            <p:nvPr/>
          </p:nvSpPr>
          <p:spPr>
            <a:xfrm>
              <a:off x="1377360" y="1899720"/>
              <a:ext cx="119448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是否已註冊</a:t>
              </a:r>
              <a:endParaRPr lang="en-US" sz="1600" b="0" strike="noStrike" spc="-1">
                <a:latin typeface="Arial"/>
              </a:endParaRPr>
            </a:p>
          </p:txBody>
        </p:sp>
      </p:grpSp>
      <p:grpSp>
        <p:nvGrpSpPr>
          <p:cNvPr id="207" name="Group 5"/>
          <p:cNvGrpSpPr/>
          <p:nvPr/>
        </p:nvGrpSpPr>
        <p:grpSpPr>
          <a:xfrm>
            <a:off x="3531960" y="1914480"/>
            <a:ext cx="1076040" cy="333720"/>
            <a:chOff x="3531960" y="1914480"/>
            <a:chExt cx="1076040" cy="333720"/>
          </a:xfrm>
        </p:grpSpPr>
        <p:sp>
          <p:nvSpPr>
            <p:cNvPr id="208" name="CustomShape 6"/>
            <p:cNvSpPr/>
            <p:nvPr/>
          </p:nvSpPr>
          <p:spPr>
            <a:xfrm>
              <a:off x="3531960" y="1936800"/>
              <a:ext cx="1076040" cy="28476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09" name="CustomShape 7"/>
            <p:cNvSpPr/>
            <p:nvPr/>
          </p:nvSpPr>
          <p:spPr>
            <a:xfrm>
              <a:off x="3750480" y="191448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註冊</a:t>
              </a:r>
              <a:endParaRPr lang="en-US" sz="1600" b="0" strike="noStrike" spc="-1">
                <a:latin typeface="Arial"/>
              </a:endParaRPr>
            </a:p>
          </p:txBody>
        </p:sp>
      </p:grpSp>
      <p:sp>
        <p:nvSpPr>
          <p:cNvPr id="210" name="CustomShape 8"/>
          <p:cNvSpPr/>
          <p:nvPr/>
        </p:nvSpPr>
        <p:spPr>
          <a:xfrm>
            <a:off x="2035080" y="2283840"/>
            <a:ext cx="28008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1600" b="0" strike="noStrike" spc="-1">
                <a:solidFill>
                  <a:srgbClr val="000000"/>
                </a:solidFill>
                <a:latin typeface="Calibri"/>
              </a:rPr>
              <a:t>Y</a:t>
            </a:r>
            <a:endParaRPr lang="en-US" sz="1600" b="0" strike="noStrike" spc="-1">
              <a:latin typeface="Arial"/>
            </a:endParaRPr>
          </a:p>
        </p:txBody>
      </p:sp>
      <p:sp>
        <p:nvSpPr>
          <p:cNvPr id="211" name="CustomShape 9"/>
          <p:cNvSpPr/>
          <p:nvPr/>
        </p:nvSpPr>
        <p:spPr>
          <a:xfrm flipV="1">
            <a:off x="2859120" y="2078280"/>
            <a:ext cx="672480" cy="324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12" name="Group 10"/>
          <p:cNvGrpSpPr/>
          <p:nvPr/>
        </p:nvGrpSpPr>
        <p:grpSpPr>
          <a:xfrm>
            <a:off x="1455840" y="2539080"/>
            <a:ext cx="1076040" cy="333720"/>
            <a:chOff x="1455840" y="2539080"/>
            <a:chExt cx="1076040" cy="333720"/>
          </a:xfrm>
        </p:grpSpPr>
        <p:sp>
          <p:nvSpPr>
            <p:cNvPr id="213" name="CustomShape 11"/>
            <p:cNvSpPr/>
            <p:nvPr/>
          </p:nvSpPr>
          <p:spPr>
            <a:xfrm>
              <a:off x="1455840" y="2574000"/>
              <a:ext cx="1076040" cy="28476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14" name="CustomShape 12"/>
            <p:cNvSpPr/>
            <p:nvPr/>
          </p:nvSpPr>
          <p:spPr>
            <a:xfrm>
              <a:off x="1674360" y="253908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登入</a:t>
              </a:r>
              <a:endParaRPr lang="en-US" sz="1600" b="0" strike="noStrike" spc="-1">
                <a:latin typeface="Arial"/>
              </a:endParaRPr>
            </a:p>
          </p:txBody>
        </p:sp>
      </p:grpSp>
      <p:sp>
        <p:nvSpPr>
          <p:cNvPr id="215" name="CustomShape 13"/>
          <p:cNvSpPr/>
          <p:nvPr/>
        </p:nvSpPr>
        <p:spPr>
          <a:xfrm flipH="1">
            <a:off x="1993320" y="2386080"/>
            <a:ext cx="7560" cy="18756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16" name="Group 14"/>
          <p:cNvGrpSpPr/>
          <p:nvPr/>
        </p:nvGrpSpPr>
        <p:grpSpPr>
          <a:xfrm>
            <a:off x="5173200" y="1780200"/>
            <a:ext cx="1714320" cy="605520"/>
            <a:chOff x="5173200" y="1780200"/>
            <a:chExt cx="1714320" cy="605520"/>
          </a:xfrm>
        </p:grpSpPr>
        <p:sp>
          <p:nvSpPr>
            <p:cNvPr id="217" name="CustomShape 15"/>
            <p:cNvSpPr/>
            <p:nvPr/>
          </p:nvSpPr>
          <p:spPr>
            <a:xfrm>
              <a:off x="5173200" y="1780200"/>
              <a:ext cx="1714320" cy="605520"/>
            </a:xfrm>
            <a:prstGeom prst="diamond">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18" name="CustomShape 16"/>
            <p:cNvSpPr/>
            <p:nvPr/>
          </p:nvSpPr>
          <p:spPr>
            <a:xfrm>
              <a:off x="5541480" y="1897920"/>
              <a:ext cx="99180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信箱驗證</a:t>
              </a:r>
              <a:endParaRPr lang="en-US" sz="1600" b="0" strike="noStrike" spc="-1">
                <a:latin typeface="Arial"/>
              </a:endParaRPr>
            </a:p>
          </p:txBody>
        </p:sp>
      </p:grpSp>
      <p:sp>
        <p:nvSpPr>
          <p:cNvPr id="219" name="CustomShape 17"/>
          <p:cNvSpPr/>
          <p:nvPr/>
        </p:nvSpPr>
        <p:spPr>
          <a:xfrm rot="5400000">
            <a:off x="4991400" y="-121680"/>
            <a:ext cx="379080" cy="5296680"/>
          </a:xfrm>
          <a:prstGeom prst="bentConnector2">
            <a:avLst/>
          </a:pr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20" name="CustomShape 18"/>
          <p:cNvSpPr/>
          <p:nvPr/>
        </p:nvSpPr>
        <p:spPr>
          <a:xfrm rot="16200000" flipH="1" flipV="1">
            <a:off x="5450040" y="1502280"/>
            <a:ext cx="302760" cy="856800"/>
          </a:xfrm>
          <a:prstGeom prst="bentConnector4">
            <a:avLst>
              <a:gd name="adj1" fmla="val -75450"/>
              <a:gd name="adj2" fmla="val 126664"/>
            </a:avLst>
          </a:pr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21" name="CustomShape 19"/>
          <p:cNvSpPr/>
          <p:nvPr/>
        </p:nvSpPr>
        <p:spPr>
          <a:xfrm>
            <a:off x="6056640" y="1548720"/>
            <a:ext cx="31212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1600" b="0" strike="noStrike" spc="-1">
                <a:solidFill>
                  <a:srgbClr val="000000"/>
                </a:solidFill>
                <a:latin typeface="Calibri"/>
              </a:rPr>
              <a:t>N</a:t>
            </a:r>
            <a:endParaRPr lang="en-US" sz="1600" b="0" strike="noStrike" spc="-1">
              <a:latin typeface="Arial"/>
            </a:endParaRPr>
          </a:p>
        </p:txBody>
      </p:sp>
      <p:sp>
        <p:nvSpPr>
          <p:cNvPr id="222" name="CustomShape 20"/>
          <p:cNvSpPr/>
          <p:nvPr/>
        </p:nvSpPr>
        <p:spPr>
          <a:xfrm>
            <a:off x="6813360" y="1856880"/>
            <a:ext cx="28008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1600" b="0" strike="noStrike" spc="-1">
                <a:solidFill>
                  <a:srgbClr val="000000"/>
                </a:solidFill>
                <a:latin typeface="Calibri"/>
              </a:rPr>
              <a:t>Y</a:t>
            </a:r>
            <a:endParaRPr lang="en-US" sz="1600" b="0" strike="noStrike" spc="-1">
              <a:latin typeface="Arial"/>
            </a:endParaRPr>
          </a:p>
        </p:txBody>
      </p:sp>
      <p:sp>
        <p:nvSpPr>
          <p:cNvPr id="223" name="CustomShape 21"/>
          <p:cNvSpPr/>
          <p:nvPr/>
        </p:nvSpPr>
        <p:spPr>
          <a:xfrm>
            <a:off x="4608360" y="2079360"/>
            <a:ext cx="564480" cy="324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24" name="CustomShape 22"/>
          <p:cNvSpPr/>
          <p:nvPr/>
        </p:nvSpPr>
        <p:spPr>
          <a:xfrm>
            <a:off x="6887880" y="2082960"/>
            <a:ext cx="563760" cy="108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25" name="Group 23"/>
          <p:cNvGrpSpPr/>
          <p:nvPr/>
        </p:nvGrpSpPr>
        <p:grpSpPr>
          <a:xfrm>
            <a:off x="1448280" y="3010680"/>
            <a:ext cx="1076040" cy="333720"/>
            <a:chOff x="1448280" y="3010680"/>
            <a:chExt cx="1076040" cy="333720"/>
          </a:xfrm>
        </p:grpSpPr>
        <p:sp>
          <p:nvSpPr>
            <p:cNvPr id="226" name="CustomShape 24"/>
            <p:cNvSpPr/>
            <p:nvPr/>
          </p:nvSpPr>
          <p:spPr>
            <a:xfrm>
              <a:off x="1448280" y="3045240"/>
              <a:ext cx="1076040" cy="28476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27" name="CustomShape 25"/>
            <p:cNvSpPr/>
            <p:nvPr/>
          </p:nvSpPr>
          <p:spPr>
            <a:xfrm>
              <a:off x="1667160" y="301068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主頁</a:t>
              </a:r>
              <a:endParaRPr lang="en-US" sz="1600" b="0" strike="noStrike" spc="-1">
                <a:latin typeface="Arial"/>
              </a:endParaRPr>
            </a:p>
          </p:txBody>
        </p:sp>
      </p:grpSp>
      <p:sp>
        <p:nvSpPr>
          <p:cNvPr id="228" name="CustomShape 26"/>
          <p:cNvSpPr/>
          <p:nvPr/>
        </p:nvSpPr>
        <p:spPr>
          <a:xfrm flipH="1">
            <a:off x="1985760" y="2859120"/>
            <a:ext cx="6840" cy="18576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29" name="Group 27"/>
          <p:cNvGrpSpPr/>
          <p:nvPr/>
        </p:nvGrpSpPr>
        <p:grpSpPr>
          <a:xfrm>
            <a:off x="1406520" y="483480"/>
            <a:ext cx="1166760" cy="378720"/>
            <a:chOff x="1406520" y="483480"/>
            <a:chExt cx="1166760" cy="378720"/>
          </a:xfrm>
        </p:grpSpPr>
        <p:sp>
          <p:nvSpPr>
            <p:cNvPr id="230" name="CustomShape 28"/>
            <p:cNvSpPr/>
            <p:nvPr/>
          </p:nvSpPr>
          <p:spPr>
            <a:xfrm>
              <a:off x="1556280" y="501840"/>
              <a:ext cx="78912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使用者</a:t>
              </a:r>
              <a:endParaRPr lang="en-US" sz="1600" b="0" strike="noStrike" spc="-1">
                <a:latin typeface="Arial"/>
              </a:endParaRPr>
            </a:p>
          </p:txBody>
        </p:sp>
        <p:sp>
          <p:nvSpPr>
            <p:cNvPr id="231" name="CustomShape 29"/>
            <p:cNvSpPr/>
            <p:nvPr/>
          </p:nvSpPr>
          <p:spPr>
            <a:xfrm>
              <a:off x="1406520" y="483480"/>
              <a:ext cx="1166760" cy="378720"/>
            </a:xfrm>
            <a:prstGeom prst="flowChartTerminator">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grpSp>
      <p:grpSp>
        <p:nvGrpSpPr>
          <p:cNvPr id="232" name="Group 30"/>
          <p:cNvGrpSpPr/>
          <p:nvPr/>
        </p:nvGrpSpPr>
        <p:grpSpPr>
          <a:xfrm>
            <a:off x="7326000" y="1785600"/>
            <a:ext cx="1257480" cy="577080"/>
            <a:chOff x="7326000" y="1785600"/>
            <a:chExt cx="1257480" cy="577080"/>
          </a:xfrm>
        </p:grpSpPr>
        <p:sp>
          <p:nvSpPr>
            <p:cNvPr id="233" name="CustomShape 31"/>
            <p:cNvSpPr/>
            <p:nvPr/>
          </p:nvSpPr>
          <p:spPr>
            <a:xfrm>
              <a:off x="7546680" y="1785600"/>
              <a:ext cx="789120" cy="577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填基本</a:t>
              </a:r>
              <a:endParaRPr lang="en-US" sz="1600" b="0" strike="noStrike" spc="-1">
                <a:latin typeface="Arial"/>
              </a:endParaRPr>
            </a:p>
            <a:p>
              <a:pPr algn="ctr">
                <a:lnSpc>
                  <a:spcPct val="100000"/>
                </a:lnSpc>
                <a:tabLst>
                  <a:tab pos="0" algn="l"/>
                </a:tabLst>
              </a:pPr>
              <a:r>
                <a:rPr lang="zh-TW" sz="1600" b="0" strike="noStrike" spc="-1">
                  <a:solidFill>
                    <a:srgbClr val="000000"/>
                  </a:solidFill>
                  <a:latin typeface="Calibri"/>
                </a:rPr>
                <a:t>資料</a:t>
              </a:r>
              <a:endParaRPr lang="en-US" sz="1600" b="0" strike="noStrike" spc="-1">
                <a:latin typeface="Arial"/>
              </a:endParaRPr>
            </a:p>
          </p:txBody>
        </p:sp>
        <p:sp>
          <p:nvSpPr>
            <p:cNvPr id="234" name="CustomShape 32"/>
            <p:cNvSpPr/>
            <p:nvPr/>
          </p:nvSpPr>
          <p:spPr>
            <a:xfrm>
              <a:off x="7326000" y="1832040"/>
              <a:ext cx="1257480" cy="504360"/>
            </a:xfrm>
            <a:prstGeom prst="flowChartInputOutput">
              <a:avLst/>
            </a:prstGeom>
            <a:noFill/>
            <a:ln w="25400">
              <a:solidFill>
                <a:srgbClr val="000000"/>
              </a:solidFill>
              <a:miter/>
            </a:ln>
          </p:spPr>
          <p:style>
            <a:lnRef idx="0">
              <a:scrgbClr r="0" g="0" b="0"/>
            </a:lnRef>
            <a:fillRef idx="0">
              <a:scrgbClr r="0" g="0" b="0"/>
            </a:fillRef>
            <a:effectRef idx="0">
              <a:scrgbClr r="0" g="0" b="0"/>
            </a:effectRef>
            <a:fontRef idx="minor"/>
          </p:style>
        </p:sp>
      </p:grpSp>
      <p:sp>
        <p:nvSpPr>
          <p:cNvPr id="235" name="CustomShape 33"/>
          <p:cNvSpPr/>
          <p:nvPr/>
        </p:nvSpPr>
        <p:spPr>
          <a:xfrm>
            <a:off x="7404120" y="3753360"/>
            <a:ext cx="866160" cy="882720"/>
          </a:xfrm>
          <a:prstGeom prst="flowChartMagneticDisk">
            <a:avLst/>
          </a:prstGeom>
          <a:noFill/>
          <a:ln w="25400">
            <a:solidFill>
              <a:srgbClr val="000000"/>
            </a:solidFill>
            <a:miter/>
          </a:ln>
        </p:spPr>
        <p:style>
          <a:lnRef idx="0">
            <a:scrgbClr r="0" g="0" b="0"/>
          </a:lnRef>
          <a:fillRef idx="0">
            <a:scrgbClr r="0" g="0" b="0"/>
          </a:fillRef>
          <a:effectRef idx="0">
            <a:scrgbClr r="0" g="0" b="0"/>
          </a:effectRef>
          <a:fontRef idx="minor"/>
        </p:style>
      </p:sp>
      <p:grpSp>
        <p:nvGrpSpPr>
          <p:cNvPr id="236" name="Group 34"/>
          <p:cNvGrpSpPr/>
          <p:nvPr/>
        </p:nvGrpSpPr>
        <p:grpSpPr>
          <a:xfrm>
            <a:off x="7265160" y="2892600"/>
            <a:ext cx="1114560" cy="577080"/>
            <a:chOff x="7265160" y="2892600"/>
            <a:chExt cx="1114560" cy="577080"/>
          </a:xfrm>
        </p:grpSpPr>
        <p:sp>
          <p:nvSpPr>
            <p:cNvPr id="237" name="CustomShape 35"/>
            <p:cNvSpPr/>
            <p:nvPr/>
          </p:nvSpPr>
          <p:spPr>
            <a:xfrm>
              <a:off x="7265160" y="2922120"/>
              <a:ext cx="1114560" cy="531360"/>
            </a:xfrm>
            <a:prstGeom prst="flowChartOnlineStorage">
              <a:avLst/>
            </a:prstGeom>
            <a:noFill/>
            <a:ln w="25400">
              <a:solidFill>
                <a:srgbClr val="000000"/>
              </a:solidFill>
              <a:miter/>
            </a:ln>
          </p:spPr>
          <p:style>
            <a:lnRef idx="0">
              <a:scrgbClr r="0" g="0" b="0"/>
            </a:lnRef>
            <a:fillRef idx="0">
              <a:scrgbClr r="0" g="0" b="0"/>
            </a:fillRef>
            <a:effectRef idx="0">
              <a:scrgbClr r="0" g="0" b="0"/>
            </a:effectRef>
            <a:fontRef idx="minor"/>
          </p:style>
        </p:sp>
        <p:sp>
          <p:nvSpPr>
            <p:cNvPr id="238" name="CustomShape 36"/>
            <p:cNvSpPr/>
            <p:nvPr/>
          </p:nvSpPr>
          <p:spPr>
            <a:xfrm>
              <a:off x="7471080" y="2892600"/>
              <a:ext cx="586440" cy="577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Arial"/>
                </a:rPr>
                <a:t>儲存</a:t>
              </a:r>
              <a:endParaRPr lang="en-US" sz="1600" b="0" strike="noStrike" spc="-1">
                <a:latin typeface="Arial"/>
              </a:endParaRPr>
            </a:p>
            <a:p>
              <a:pPr>
                <a:lnSpc>
                  <a:spcPct val="100000"/>
                </a:lnSpc>
                <a:tabLst>
                  <a:tab pos="0" algn="l"/>
                </a:tabLst>
              </a:pPr>
              <a:r>
                <a:rPr lang="zh-TW" sz="1600" b="0" strike="noStrike" spc="-1">
                  <a:solidFill>
                    <a:srgbClr val="000000"/>
                  </a:solidFill>
                  <a:latin typeface="Arial"/>
                </a:rPr>
                <a:t>資料</a:t>
              </a:r>
              <a:endParaRPr lang="en-US" sz="1600" b="0" strike="noStrike" spc="-1">
                <a:latin typeface="Arial"/>
              </a:endParaRPr>
            </a:p>
          </p:txBody>
        </p:sp>
      </p:grpSp>
      <p:sp>
        <p:nvSpPr>
          <p:cNvPr id="239" name="CustomShape 37"/>
          <p:cNvSpPr/>
          <p:nvPr/>
        </p:nvSpPr>
        <p:spPr>
          <a:xfrm flipH="1">
            <a:off x="7822080" y="2337120"/>
            <a:ext cx="6120" cy="584640"/>
          </a:xfrm>
          <a:custGeom>
            <a:avLst/>
            <a:gdLst/>
            <a:ahLst/>
            <a:cxnLst/>
            <a:rect l="l" t="t" r="r" b="b"/>
            <a:pathLst>
              <a:path w="21600" h="21600">
                <a:moveTo>
                  <a:pt x="0" y="0"/>
                </a:moveTo>
                <a:lnTo>
                  <a:pt x="21600" y="21600"/>
                </a:lnTo>
              </a:path>
            </a:pathLst>
          </a:custGeom>
          <a:noFill/>
          <a:ln w="9525">
            <a:solidFill>
              <a:srgbClr val="0070C0"/>
            </a:solidFill>
            <a:miter/>
            <a:tailEnd type="triangle" w="med" len="med"/>
          </a:ln>
        </p:spPr>
        <p:style>
          <a:lnRef idx="0">
            <a:scrgbClr r="0" g="0" b="0"/>
          </a:lnRef>
          <a:fillRef idx="0">
            <a:scrgbClr r="0" g="0" b="0"/>
          </a:fillRef>
          <a:effectRef idx="0">
            <a:scrgbClr r="0" g="0" b="0"/>
          </a:effectRef>
          <a:fontRef idx="minor"/>
        </p:style>
      </p:sp>
      <p:sp>
        <p:nvSpPr>
          <p:cNvPr id="240" name="CustomShape 38"/>
          <p:cNvSpPr/>
          <p:nvPr/>
        </p:nvSpPr>
        <p:spPr>
          <a:xfrm>
            <a:off x="7822800" y="3453840"/>
            <a:ext cx="14400" cy="299160"/>
          </a:xfrm>
          <a:custGeom>
            <a:avLst/>
            <a:gdLst/>
            <a:ahLst/>
            <a:cxnLst/>
            <a:rect l="l" t="t" r="r" b="b"/>
            <a:pathLst>
              <a:path w="21600" h="21600">
                <a:moveTo>
                  <a:pt x="0" y="0"/>
                </a:moveTo>
                <a:lnTo>
                  <a:pt x="21600" y="21600"/>
                </a:lnTo>
              </a:path>
            </a:pathLst>
          </a:custGeom>
          <a:noFill/>
          <a:ln w="9525">
            <a:solidFill>
              <a:srgbClr val="0070C0"/>
            </a:solidFill>
            <a:miter/>
            <a:tailEnd type="triangle" w="med" len="med"/>
          </a:ln>
        </p:spPr>
        <p:style>
          <a:lnRef idx="0">
            <a:scrgbClr r="0" g="0" b="0"/>
          </a:lnRef>
          <a:fillRef idx="0">
            <a:scrgbClr r="0" g="0" b="0"/>
          </a:fillRef>
          <a:effectRef idx="0">
            <a:scrgbClr r="0" g="0" b="0"/>
          </a:effectRef>
          <a:fontRef idx="minor"/>
        </p:style>
      </p:sp>
      <p:sp>
        <p:nvSpPr>
          <p:cNvPr id="241" name="CustomShape 39"/>
          <p:cNvSpPr/>
          <p:nvPr/>
        </p:nvSpPr>
        <p:spPr>
          <a:xfrm>
            <a:off x="7657560" y="3755160"/>
            <a:ext cx="383760" cy="820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Arial"/>
              </a:rPr>
              <a:t>資</a:t>
            </a:r>
            <a:endParaRPr lang="en-US" sz="1600" b="0" strike="noStrike" spc="-1">
              <a:latin typeface="Arial"/>
            </a:endParaRPr>
          </a:p>
          <a:p>
            <a:pPr>
              <a:lnSpc>
                <a:spcPct val="100000"/>
              </a:lnSpc>
              <a:tabLst>
                <a:tab pos="0" algn="l"/>
              </a:tabLst>
            </a:pPr>
            <a:r>
              <a:rPr lang="zh-TW" sz="1600" b="0" strike="noStrike" spc="-1">
                <a:solidFill>
                  <a:srgbClr val="000000"/>
                </a:solidFill>
                <a:latin typeface="Arial"/>
              </a:rPr>
              <a:t>料</a:t>
            </a:r>
            <a:endParaRPr lang="en-US" sz="1600" b="0" strike="noStrike" spc="-1">
              <a:latin typeface="Arial"/>
            </a:endParaRPr>
          </a:p>
          <a:p>
            <a:pPr>
              <a:lnSpc>
                <a:spcPct val="100000"/>
              </a:lnSpc>
              <a:tabLst>
                <a:tab pos="0" algn="l"/>
              </a:tabLst>
            </a:pPr>
            <a:r>
              <a:rPr lang="zh-TW" sz="1600" b="0" strike="noStrike" spc="-1">
                <a:solidFill>
                  <a:srgbClr val="000000"/>
                </a:solidFill>
                <a:latin typeface="Arial"/>
              </a:rPr>
              <a:t>庫</a:t>
            </a:r>
            <a:endParaRPr lang="en-US" sz="1600" b="0" strike="noStrike" spc="-1">
              <a:latin typeface="Arial"/>
            </a:endParaRPr>
          </a:p>
        </p:txBody>
      </p:sp>
      <p:grpSp>
        <p:nvGrpSpPr>
          <p:cNvPr id="242" name="Group 40"/>
          <p:cNvGrpSpPr/>
          <p:nvPr/>
        </p:nvGrpSpPr>
        <p:grpSpPr>
          <a:xfrm>
            <a:off x="606240" y="3420000"/>
            <a:ext cx="1076040" cy="333720"/>
            <a:chOff x="606240" y="3420000"/>
            <a:chExt cx="1076040" cy="333720"/>
          </a:xfrm>
        </p:grpSpPr>
        <p:sp>
          <p:nvSpPr>
            <p:cNvPr id="243" name="CustomShape 41"/>
            <p:cNvSpPr/>
            <p:nvPr/>
          </p:nvSpPr>
          <p:spPr>
            <a:xfrm>
              <a:off x="606240" y="3454200"/>
              <a:ext cx="1076040" cy="28476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44" name="CustomShape 42"/>
            <p:cNvSpPr/>
            <p:nvPr/>
          </p:nvSpPr>
          <p:spPr>
            <a:xfrm>
              <a:off x="707400" y="3420000"/>
              <a:ext cx="78912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查公司</a:t>
              </a:r>
              <a:endParaRPr lang="en-US" sz="1600" b="0" strike="noStrike" spc="-1">
                <a:latin typeface="Arial"/>
              </a:endParaRPr>
            </a:p>
          </p:txBody>
        </p:sp>
      </p:grpSp>
      <p:grpSp>
        <p:nvGrpSpPr>
          <p:cNvPr id="245" name="Group 43"/>
          <p:cNvGrpSpPr/>
          <p:nvPr/>
        </p:nvGrpSpPr>
        <p:grpSpPr>
          <a:xfrm>
            <a:off x="2356200" y="3451320"/>
            <a:ext cx="1076040" cy="333720"/>
            <a:chOff x="2356200" y="3451320"/>
            <a:chExt cx="1076040" cy="333720"/>
          </a:xfrm>
        </p:grpSpPr>
        <p:sp>
          <p:nvSpPr>
            <p:cNvPr id="246" name="CustomShape 44"/>
            <p:cNvSpPr/>
            <p:nvPr/>
          </p:nvSpPr>
          <p:spPr>
            <a:xfrm>
              <a:off x="2356200" y="3457800"/>
              <a:ext cx="1076040" cy="28476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47" name="CustomShape 45"/>
            <p:cNvSpPr/>
            <p:nvPr/>
          </p:nvSpPr>
          <p:spPr>
            <a:xfrm>
              <a:off x="2464920" y="3451320"/>
              <a:ext cx="78912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查八字</a:t>
              </a:r>
              <a:endParaRPr lang="en-US" sz="1600" b="0" strike="noStrike" spc="-1">
                <a:latin typeface="Arial"/>
              </a:endParaRPr>
            </a:p>
          </p:txBody>
        </p:sp>
      </p:grpSp>
      <p:sp>
        <p:nvSpPr>
          <p:cNvPr id="248" name="CustomShape 46"/>
          <p:cNvSpPr/>
          <p:nvPr/>
        </p:nvSpPr>
        <p:spPr>
          <a:xfrm rot="5400000">
            <a:off x="1701720" y="3311640"/>
            <a:ext cx="266040" cy="303480"/>
          </a:xfrm>
          <a:prstGeom prst="bentConnector2">
            <a:avLst/>
          </a:pr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49" name="CustomShape 47"/>
          <p:cNvSpPr/>
          <p:nvPr/>
        </p:nvSpPr>
        <p:spPr>
          <a:xfrm rot="16200000" flipH="1">
            <a:off x="2036520" y="3280320"/>
            <a:ext cx="269640" cy="369360"/>
          </a:xfrm>
          <a:prstGeom prst="bentConnector2">
            <a:avLst/>
          </a:pr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50" name="Group 48"/>
          <p:cNvGrpSpPr/>
          <p:nvPr/>
        </p:nvGrpSpPr>
        <p:grpSpPr>
          <a:xfrm>
            <a:off x="5090040" y="4443840"/>
            <a:ext cx="1257480" cy="577080"/>
            <a:chOff x="5090040" y="4443840"/>
            <a:chExt cx="1257480" cy="577080"/>
          </a:xfrm>
        </p:grpSpPr>
        <p:sp>
          <p:nvSpPr>
            <p:cNvPr id="251" name="CustomShape 49"/>
            <p:cNvSpPr/>
            <p:nvPr/>
          </p:nvSpPr>
          <p:spPr>
            <a:xfrm>
              <a:off x="5298120" y="4443840"/>
              <a:ext cx="789120" cy="577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出生年</a:t>
              </a:r>
              <a:endParaRPr lang="en-US" sz="1600" b="0" strike="noStrike" spc="-1">
                <a:latin typeface="Arial"/>
              </a:endParaRPr>
            </a:p>
            <a:p>
              <a:pPr>
                <a:lnSpc>
                  <a:spcPct val="100000"/>
                </a:lnSpc>
                <a:tabLst>
                  <a:tab pos="0" algn="l"/>
                </a:tabLst>
              </a:pPr>
              <a:r>
                <a:rPr lang="zh-TW" sz="1600" b="0" strike="noStrike" spc="-1">
                  <a:solidFill>
                    <a:srgbClr val="000000"/>
                  </a:solidFill>
                  <a:latin typeface="Calibri"/>
                </a:rPr>
                <a:t>月日時</a:t>
              </a:r>
              <a:endParaRPr lang="en-US" sz="1600" b="0" strike="noStrike" spc="-1">
                <a:latin typeface="Arial"/>
              </a:endParaRPr>
            </a:p>
          </p:txBody>
        </p:sp>
        <p:sp>
          <p:nvSpPr>
            <p:cNvPr id="252" name="CustomShape 50"/>
            <p:cNvSpPr/>
            <p:nvPr/>
          </p:nvSpPr>
          <p:spPr>
            <a:xfrm>
              <a:off x="5090040" y="4501080"/>
              <a:ext cx="1257480" cy="504360"/>
            </a:xfrm>
            <a:prstGeom prst="flowChartInputOutput">
              <a:avLst/>
            </a:prstGeom>
            <a:noFill/>
            <a:ln w="25400">
              <a:solidFill>
                <a:srgbClr val="000000"/>
              </a:solidFill>
              <a:miter/>
            </a:ln>
          </p:spPr>
          <p:style>
            <a:lnRef idx="0">
              <a:scrgbClr r="0" g="0" b="0"/>
            </a:lnRef>
            <a:fillRef idx="0">
              <a:scrgbClr r="0" g="0" b="0"/>
            </a:fillRef>
            <a:effectRef idx="0">
              <a:scrgbClr r="0" g="0" b="0"/>
            </a:effectRef>
            <a:fontRef idx="minor"/>
          </p:style>
        </p:sp>
      </p:grpSp>
      <p:grpSp>
        <p:nvGrpSpPr>
          <p:cNvPr id="253" name="Group 51"/>
          <p:cNvGrpSpPr/>
          <p:nvPr/>
        </p:nvGrpSpPr>
        <p:grpSpPr>
          <a:xfrm>
            <a:off x="5038560" y="3952440"/>
            <a:ext cx="1330200" cy="341640"/>
            <a:chOff x="5038560" y="3952440"/>
            <a:chExt cx="1330200" cy="341640"/>
          </a:xfrm>
        </p:grpSpPr>
        <p:sp>
          <p:nvSpPr>
            <p:cNvPr id="254" name="CustomShape 52"/>
            <p:cNvSpPr/>
            <p:nvPr/>
          </p:nvSpPr>
          <p:spPr>
            <a:xfrm>
              <a:off x="5038560" y="3994200"/>
              <a:ext cx="1330200" cy="29988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55" name="CustomShape 53"/>
            <p:cNvSpPr/>
            <p:nvPr/>
          </p:nvSpPr>
          <p:spPr>
            <a:xfrm>
              <a:off x="5176440" y="3952440"/>
              <a:ext cx="99180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算命網站</a:t>
              </a:r>
              <a:endParaRPr lang="en-US" sz="1600" b="0" strike="noStrike" spc="-1">
                <a:latin typeface="Arial"/>
              </a:endParaRPr>
            </a:p>
          </p:txBody>
        </p:sp>
      </p:grpSp>
      <p:sp>
        <p:nvSpPr>
          <p:cNvPr id="256" name="CustomShape 54"/>
          <p:cNvSpPr/>
          <p:nvPr/>
        </p:nvSpPr>
        <p:spPr>
          <a:xfrm flipH="1" flipV="1">
            <a:off x="5703120" y="4293720"/>
            <a:ext cx="14760" cy="206280"/>
          </a:xfrm>
          <a:custGeom>
            <a:avLst/>
            <a:gdLst/>
            <a:ahLst/>
            <a:cxnLst/>
            <a:rect l="l" t="t" r="r" b="b"/>
            <a:pathLst>
              <a:path w="21600" h="21600">
                <a:moveTo>
                  <a:pt x="0" y="0"/>
                </a:moveTo>
                <a:lnTo>
                  <a:pt x="21600" y="21600"/>
                </a:lnTo>
              </a:path>
            </a:pathLst>
          </a:custGeom>
          <a:noFill/>
          <a:ln w="9525">
            <a:solidFill>
              <a:srgbClr val="0070C0"/>
            </a:solidFill>
            <a:miter/>
            <a:tailEnd type="triangle" w="med" len="med"/>
          </a:ln>
        </p:spPr>
        <p:style>
          <a:lnRef idx="0">
            <a:scrgbClr r="0" g="0" b="0"/>
          </a:lnRef>
          <a:fillRef idx="0">
            <a:scrgbClr r="0" g="0" b="0"/>
          </a:fillRef>
          <a:effectRef idx="0">
            <a:scrgbClr r="0" g="0" b="0"/>
          </a:effectRef>
          <a:fontRef idx="minor"/>
        </p:style>
      </p:sp>
      <p:grpSp>
        <p:nvGrpSpPr>
          <p:cNvPr id="257" name="Group 55"/>
          <p:cNvGrpSpPr/>
          <p:nvPr/>
        </p:nvGrpSpPr>
        <p:grpSpPr>
          <a:xfrm>
            <a:off x="2205360" y="3842640"/>
            <a:ext cx="1366920" cy="577080"/>
            <a:chOff x="2205360" y="3842640"/>
            <a:chExt cx="1366920" cy="577080"/>
          </a:xfrm>
        </p:grpSpPr>
        <p:sp>
          <p:nvSpPr>
            <p:cNvPr id="258" name="CustomShape 56"/>
            <p:cNvSpPr/>
            <p:nvPr/>
          </p:nvSpPr>
          <p:spPr>
            <a:xfrm>
              <a:off x="2205360" y="3906720"/>
              <a:ext cx="1366920" cy="46620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59" name="CustomShape 57"/>
            <p:cNvSpPr/>
            <p:nvPr/>
          </p:nvSpPr>
          <p:spPr>
            <a:xfrm>
              <a:off x="2248920" y="3842640"/>
              <a:ext cx="125784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zh-TW" sz="1600" b="0" strike="noStrike" spc="-1">
                  <a:solidFill>
                    <a:srgbClr val="000000"/>
                  </a:solidFill>
                  <a:latin typeface="Calibri"/>
                </a:rPr>
                <a:t>顯示八字</a:t>
              </a:r>
              <a:endParaRPr lang="en-US" sz="1600" b="0" strike="noStrike" spc="-1">
                <a:latin typeface="Arial"/>
              </a:endParaRPr>
            </a:p>
            <a:p>
              <a:pPr algn="ctr">
                <a:lnSpc>
                  <a:spcPct val="100000"/>
                </a:lnSpc>
                <a:tabLst>
                  <a:tab pos="0" algn="l"/>
                </a:tabLst>
              </a:pPr>
              <a:r>
                <a:rPr lang="zh-TW" sz="1600" b="0" strike="noStrike" spc="-1">
                  <a:solidFill>
                    <a:srgbClr val="000000"/>
                  </a:solidFill>
                  <a:latin typeface="Calibri"/>
                </a:rPr>
                <a:t>結果</a:t>
              </a:r>
              <a:endParaRPr lang="en-US" sz="1600" b="0" strike="noStrike" spc="-1">
                <a:latin typeface="Arial"/>
              </a:endParaRPr>
            </a:p>
          </p:txBody>
        </p:sp>
      </p:grpSp>
      <p:grpSp>
        <p:nvGrpSpPr>
          <p:cNvPr id="260" name="Group 58"/>
          <p:cNvGrpSpPr/>
          <p:nvPr/>
        </p:nvGrpSpPr>
        <p:grpSpPr>
          <a:xfrm>
            <a:off x="460800" y="3825360"/>
            <a:ext cx="1366920" cy="577080"/>
            <a:chOff x="460800" y="3825360"/>
            <a:chExt cx="1366920" cy="577080"/>
          </a:xfrm>
        </p:grpSpPr>
        <p:sp>
          <p:nvSpPr>
            <p:cNvPr id="261" name="CustomShape 59"/>
            <p:cNvSpPr/>
            <p:nvPr/>
          </p:nvSpPr>
          <p:spPr>
            <a:xfrm>
              <a:off x="460800" y="3902400"/>
              <a:ext cx="1366920" cy="46620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62" name="CustomShape 60"/>
            <p:cNvSpPr/>
            <p:nvPr/>
          </p:nvSpPr>
          <p:spPr>
            <a:xfrm>
              <a:off x="533520" y="3825360"/>
              <a:ext cx="125784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zh-TW" sz="1600" b="0" strike="noStrike" spc="-1">
                  <a:solidFill>
                    <a:srgbClr val="000000"/>
                  </a:solidFill>
                  <a:latin typeface="Calibri"/>
                </a:rPr>
                <a:t>顯示公司</a:t>
              </a:r>
              <a:endParaRPr lang="en-US" sz="1600" b="0" strike="noStrike" spc="-1">
                <a:latin typeface="Arial"/>
              </a:endParaRPr>
            </a:p>
            <a:p>
              <a:pPr algn="ctr">
                <a:lnSpc>
                  <a:spcPct val="100000"/>
                </a:lnSpc>
                <a:tabLst>
                  <a:tab pos="0" algn="l"/>
                </a:tabLst>
              </a:pPr>
              <a:r>
                <a:rPr lang="zh-TW" sz="1600" b="0" strike="noStrike" spc="-1">
                  <a:solidFill>
                    <a:srgbClr val="000000"/>
                  </a:solidFill>
                  <a:latin typeface="Calibri"/>
                </a:rPr>
                <a:t>結果</a:t>
              </a:r>
              <a:endParaRPr lang="en-US" sz="1600" b="0" strike="noStrike" spc="-1">
                <a:latin typeface="Arial"/>
              </a:endParaRPr>
            </a:p>
          </p:txBody>
        </p:sp>
      </p:grpSp>
      <p:sp>
        <p:nvSpPr>
          <p:cNvPr id="263" name="CustomShape 61"/>
          <p:cNvSpPr/>
          <p:nvPr/>
        </p:nvSpPr>
        <p:spPr>
          <a:xfrm flipV="1">
            <a:off x="2524680" y="3184560"/>
            <a:ext cx="1688040" cy="180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64" name="CustomShape 62"/>
          <p:cNvSpPr/>
          <p:nvPr/>
        </p:nvSpPr>
        <p:spPr>
          <a:xfrm>
            <a:off x="5955120" y="3185640"/>
            <a:ext cx="1309680" cy="1800"/>
          </a:xfrm>
          <a:custGeom>
            <a:avLst/>
            <a:gdLst/>
            <a:ahLst/>
            <a:cxnLst/>
            <a:rect l="l" t="t" r="r" b="b"/>
            <a:pathLst>
              <a:path w="21600" h="21600">
                <a:moveTo>
                  <a:pt x="0" y="0"/>
                </a:moveTo>
                <a:lnTo>
                  <a:pt x="21600" y="21600"/>
                </a:lnTo>
              </a:path>
            </a:pathLst>
          </a:custGeom>
          <a:noFill/>
          <a:ln w="9525">
            <a:solidFill>
              <a:srgbClr val="0070C0"/>
            </a:solidFill>
            <a:miter/>
            <a:tailEnd type="triangle" w="med" len="med"/>
          </a:ln>
        </p:spPr>
        <p:style>
          <a:lnRef idx="0">
            <a:scrgbClr r="0" g="0" b="0"/>
          </a:lnRef>
          <a:fillRef idx="0">
            <a:scrgbClr r="0" g="0" b="0"/>
          </a:fillRef>
          <a:effectRef idx="0">
            <a:scrgbClr r="0" g="0" b="0"/>
          </a:effectRef>
          <a:fontRef idx="minor"/>
        </p:style>
      </p:sp>
      <p:sp>
        <p:nvSpPr>
          <p:cNvPr id="265" name="CustomShape 63"/>
          <p:cNvSpPr/>
          <p:nvPr/>
        </p:nvSpPr>
        <p:spPr>
          <a:xfrm flipH="1">
            <a:off x="1143720" y="3739320"/>
            <a:ext cx="360" cy="16272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66" name="CustomShape 64"/>
          <p:cNvSpPr/>
          <p:nvPr/>
        </p:nvSpPr>
        <p:spPr>
          <a:xfrm flipH="1">
            <a:off x="2889000" y="3742920"/>
            <a:ext cx="5040" cy="16380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67" name="Group 65"/>
          <p:cNvGrpSpPr/>
          <p:nvPr/>
        </p:nvGrpSpPr>
        <p:grpSpPr>
          <a:xfrm>
            <a:off x="1406520" y="4635000"/>
            <a:ext cx="1166760" cy="378720"/>
            <a:chOff x="1406520" y="4635000"/>
            <a:chExt cx="1166760" cy="378720"/>
          </a:xfrm>
        </p:grpSpPr>
        <p:sp>
          <p:nvSpPr>
            <p:cNvPr id="268" name="CustomShape 66"/>
            <p:cNvSpPr/>
            <p:nvPr/>
          </p:nvSpPr>
          <p:spPr>
            <a:xfrm>
              <a:off x="1675440" y="463860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登出</a:t>
              </a:r>
              <a:endParaRPr lang="en-US" sz="1600" b="0" strike="noStrike" spc="-1">
                <a:latin typeface="Arial"/>
              </a:endParaRPr>
            </a:p>
          </p:txBody>
        </p:sp>
        <p:sp>
          <p:nvSpPr>
            <p:cNvPr id="269" name="CustomShape 67"/>
            <p:cNvSpPr/>
            <p:nvPr/>
          </p:nvSpPr>
          <p:spPr>
            <a:xfrm>
              <a:off x="1406520" y="4635000"/>
              <a:ext cx="1166760" cy="378720"/>
            </a:xfrm>
            <a:prstGeom prst="flowChartTerminator">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grpSp>
      <p:sp>
        <p:nvSpPr>
          <p:cNvPr id="270" name="CustomShape 68"/>
          <p:cNvSpPr/>
          <p:nvPr/>
        </p:nvSpPr>
        <p:spPr>
          <a:xfrm>
            <a:off x="1828440" y="4135680"/>
            <a:ext cx="161280" cy="498960"/>
          </a:xfrm>
          <a:prstGeom prst="bentConnector2">
            <a:avLst/>
          </a:pr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71" name="CustomShape 69"/>
          <p:cNvSpPr/>
          <p:nvPr/>
        </p:nvSpPr>
        <p:spPr>
          <a:xfrm rot="10800000" flipV="1">
            <a:off x="1990080" y="4140360"/>
            <a:ext cx="215280" cy="494640"/>
          </a:xfrm>
          <a:prstGeom prst="bentConnector2">
            <a:avLst/>
          </a:pr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72" name="CustomShape 70"/>
          <p:cNvSpPr/>
          <p:nvPr/>
        </p:nvSpPr>
        <p:spPr>
          <a:xfrm rot="5400000" flipH="1">
            <a:off x="4385880" y="1185480"/>
            <a:ext cx="227160" cy="6674400"/>
          </a:xfrm>
          <a:prstGeom prst="bentConnector3">
            <a:avLst>
              <a:gd name="adj1" fmla="val -189773"/>
            </a:avLst>
          </a:prstGeom>
          <a:noFill/>
          <a:ln w="9525">
            <a:solidFill>
              <a:srgbClr val="0070C0"/>
            </a:solidFill>
            <a:miter/>
            <a:tailEnd type="triangle" w="med" len="med"/>
          </a:ln>
        </p:spPr>
        <p:style>
          <a:lnRef idx="0">
            <a:scrgbClr r="0" g="0" b="0"/>
          </a:lnRef>
          <a:fillRef idx="0">
            <a:scrgbClr r="0" g="0" b="0"/>
          </a:fillRef>
          <a:effectRef idx="0">
            <a:scrgbClr r="0" g="0" b="0"/>
          </a:effectRef>
          <a:fontRef idx="minor"/>
        </p:style>
      </p:sp>
      <p:grpSp>
        <p:nvGrpSpPr>
          <p:cNvPr id="273" name="Group 71"/>
          <p:cNvGrpSpPr/>
          <p:nvPr/>
        </p:nvGrpSpPr>
        <p:grpSpPr>
          <a:xfrm>
            <a:off x="1144440" y="1030320"/>
            <a:ext cx="1714320" cy="605520"/>
            <a:chOff x="1144440" y="1030320"/>
            <a:chExt cx="1714320" cy="605520"/>
          </a:xfrm>
        </p:grpSpPr>
        <p:sp>
          <p:nvSpPr>
            <p:cNvPr id="274" name="CustomShape 72"/>
            <p:cNvSpPr/>
            <p:nvPr/>
          </p:nvSpPr>
          <p:spPr>
            <a:xfrm>
              <a:off x="1144440" y="1030320"/>
              <a:ext cx="1714320" cy="605520"/>
            </a:xfrm>
            <a:prstGeom prst="diamond">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75" name="CustomShape 73"/>
            <p:cNvSpPr/>
            <p:nvPr/>
          </p:nvSpPr>
          <p:spPr>
            <a:xfrm>
              <a:off x="1483920" y="1149840"/>
              <a:ext cx="99180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同意規則</a:t>
              </a:r>
              <a:endParaRPr lang="en-US" sz="1600" b="0" strike="noStrike" spc="-1">
                <a:latin typeface="Arial"/>
              </a:endParaRPr>
            </a:p>
          </p:txBody>
        </p:sp>
      </p:grpSp>
      <p:sp>
        <p:nvSpPr>
          <p:cNvPr id="276" name="CustomShape 74"/>
          <p:cNvSpPr/>
          <p:nvPr/>
        </p:nvSpPr>
        <p:spPr>
          <a:xfrm>
            <a:off x="2001960" y="1636200"/>
            <a:ext cx="360" cy="14364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77" name="CustomShape 75"/>
          <p:cNvSpPr/>
          <p:nvPr/>
        </p:nvSpPr>
        <p:spPr>
          <a:xfrm flipV="1">
            <a:off x="2859120" y="1331280"/>
            <a:ext cx="740880" cy="36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78" name="Group 76"/>
          <p:cNvGrpSpPr/>
          <p:nvPr/>
        </p:nvGrpSpPr>
        <p:grpSpPr>
          <a:xfrm>
            <a:off x="3600360" y="1143000"/>
            <a:ext cx="1166760" cy="378720"/>
            <a:chOff x="3600360" y="1143000"/>
            <a:chExt cx="1166760" cy="378720"/>
          </a:xfrm>
        </p:grpSpPr>
        <p:sp>
          <p:nvSpPr>
            <p:cNvPr id="279" name="CustomShape 77"/>
            <p:cNvSpPr/>
            <p:nvPr/>
          </p:nvSpPr>
          <p:spPr>
            <a:xfrm>
              <a:off x="3869640" y="114876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結束</a:t>
              </a:r>
              <a:endParaRPr lang="en-US" sz="1600" b="0" strike="noStrike" spc="-1">
                <a:latin typeface="Arial"/>
              </a:endParaRPr>
            </a:p>
          </p:txBody>
        </p:sp>
        <p:sp>
          <p:nvSpPr>
            <p:cNvPr id="280" name="CustomShape 78"/>
            <p:cNvSpPr/>
            <p:nvPr/>
          </p:nvSpPr>
          <p:spPr>
            <a:xfrm>
              <a:off x="3600360" y="1143000"/>
              <a:ext cx="1166760" cy="378720"/>
            </a:xfrm>
            <a:prstGeom prst="flowChartTerminator">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grpSp>
      <p:sp>
        <p:nvSpPr>
          <p:cNvPr id="281" name="CustomShape 79"/>
          <p:cNvSpPr/>
          <p:nvPr/>
        </p:nvSpPr>
        <p:spPr>
          <a:xfrm>
            <a:off x="2031120" y="1523520"/>
            <a:ext cx="28008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1600" b="0" strike="noStrike" spc="-1">
                <a:solidFill>
                  <a:srgbClr val="000000"/>
                </a:solidFill>
                <a:latin typeface="Calibri"/>
              </a:rPr>
              <a:t>Y</a:t>
            </a:r>
            <a:endParaRPr lang="en-US" sz="1600" b="0" strike="noStrike" spc="-1">
              <a:latin typeface="Arial"/>
            </a:endParaRPr>
          </a:p>
        </p:txBody>
      </p:sp>
      <p:sp>
        <p:nvSpPr>
          <p:cNvPr id="282" name="CustomShape 80"/>
          <p:cNvSpPr/>
          <p:nvPr/>
        </p:nvSpPr>
        <p:spPr>
          <a:xfrm>
            <a:off x="2814840" y="1054800"/>
            <a:ext cx="31212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1600" b="0" strike="noStrike" spc="-1">
                <a:solidFill>
                  <a:srgbClr val="000000"/>
                </a:solidFill>
                <a:latin typeface="Calibri"/>
              </a:rPr>
              <a:t>N</a:t>
            </a:r>
            <a:endParaRPr lang="en-US" sz="1600" b="0" strike="noStrike" spc="-1">
              <a:latin typeface="Arial"/>
            </a:endParaRPr>
          </a:p>
        </p:txBody>
      </p:sp>
      <p:sp>
        <p:nvSpPr>
          <p:cNvPr id="283" name="CustomShape 81"/>
          <p:cNvSpPr/>
          <p:nvPr/>
        </p:nvSpPr>
        <p:spPr>
          <a:xfrm>
            <a:off x="1989720" y="862560"/>
            <a:ext cx="11880" cy="16740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84" name="Group 82"/>
          <p:cNvGrpSpPr/>
          <p:nvPr/>
        </p:nvGrpSpPr>
        <p:grpSpPr>
          <a:xfrm>
            <a:off x="3995640" y="2890080"/>
            <a:ext cx="2176920" cy="820440"/>
            <a:chOff x="3995640" y="2890080"/>
            <a:chExt cx="2176920" cy="820440"/>
          </a:xfrm>
        </p:grpSpPr>
        <p:sp>
          <p:nvSpPr>
            <p:cNvPr id="285" name="CustomShape 83"/>
            <p:cNvSpPr/>
            <p:nvPr/>
          </p:nvSpPr>
          <p:spPr>
            <a:xfrm>
              <a:off x="4400280" y="2890080"/>
              <a:ext cx="1397160" cy="820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600" b="0" strike="noStrike" spc="-1">
                  <a:solidFill>
                    <a:srgbClr val="000000"/>
                  </a:solidFill>
                  <a:latin typeface="Calibri"/>
                </a:rPr>
                <a:t>修改基本資料</a:t>
              </a:r>
              <a:endParaRPr lang="en-US" sz="1600" b="0" strike="noStrike" spc="-1">
                <a:latin typeface="Arial"/>
              </a:endParaRPr>
            </a:p>
            <a:p>
              <a:pPr algn="ctr">
                <a:lnSpc>
                  <a:spcPct val="100000"/>
                </a:lnSpc>
                <a:tabLst>
                  <a:tab pos="0" algn="l"/>
                </a:tabLst>
              </a:pPr>
              <a:r>
                <a:rPr lang="zh-TW" sz="1600" b="0" strike="noStrike" spc="-1">
                  <a:solidFill>
                    <a:srgbClr val="000000"/>
                  </a:solidFill>
                  <a:latin typeface="Calibri"/>
                </a:rPr>
                <a:t>或密碼</a:t>
              </a:r>
              <a:endParaRPr lang="en-US" sz="1600" b="0" strike="noStrike" spc="-1">
                <a:latin typeface="Arial"/>
              </a:endParaRPr>
            </a:p>
            <a:p>
              <a:pPr>
                <a:lnSpc>
                  <a:spcPct val="100000"/>
                </a:lnSpc>
                <a:tabLst>
                  <a:tab pos="0" algn="l"/>
                </a:tabLst>
              </a:pPr>
              <a:endParaRPr lang="en-US" sz="1600" b="0" strike="noStrike" spc="-1">
                <a:latin typeface="Arial"/>
              </a:endParaRPr>
            </a:p>
          </p:txBody>
        </p:sp>
        <p:sp>
          <p:nvSpPr>
            <p:cNvPr id="286" name="CustomShape 84"/>
            <p:cNvSpPr/>
            <p:nvPr/>
          </p:nvSpPr>
          <p:spPr>
            <a:xfrm>
              <a:off x="3995640" y="2939040"/>
              <a:ext cx="2176920" cy="493560"/>
            </a:xfrm>
            <a:prstGeom prst="flowChartInputOutput">
              <a:avLst/>
            </a:prstGeom>
            <a:noFill/>
            <a:ln w="25400">
              <a:solidFill>
                <a:srgbClr val="000000"/>
              </a:solidFill>
              <a:miter/>
            </a:ln>
          </p:spPr>
          <p:style>
            <a:lnRef idx="0">
              <a:scrgbClr r="0" g="0" b="0"/>
            </a:lnRef>
            <a:fillRef idx="0">
              <a:scrgbClr r="0" g="0" b="0"/>
            </a:fillRef>
            <a:effectRef idx="0">
              <a:scrgbClr r="0" g="0" b="0"/>
            </a:effectRef>
            <a:fontRef idx="minor"/>
          </p:style>
        </p:sp>
      </p:grpSp>
      <p:sp>
        <p:nvSpPr>
          <p:cNvPr id="287" name="CustomShape 85"/>
          <p:cNvSpPr/>
          <p:nvPr/>
        </p:nvSpPr>
        <p:spPr>
          <a:xfrm flipH="1" flipV="1">
            <a:off x="3571920" y="4140360"/>
            <a:ext cx="1465560" cy="3600"/>
          </a:xfrm>
          <a:custGeom>
            <a:avLst/>
            <a:gdLst/>
            <a:ahLst/>
            <a:cxnLst/>
            <a:rect l="l" t="t" r="r" b="b"/>
            <a:pathLst>
              <a:path w="21600" h="21600">
                <a:moveTo>
                  <a:pt x="0" y="0"/>
                </a:moveTo>
                <a:lnTo>
                  <a:pt x="21600" y="21600"/>
                </a:lnTo>
              </a:path>
            </a:pathLst>
          </a:custGeom>
          <a:noFill/>
          <a:ln w="9525">
            <a:solidFill>
              <a:srgbClr val="0070C0"/>
            </a:solidFill>
            <a:miter/>
            <a:tailEnd type="triangle" w="med" len="med"/>
          </a:ln>
        </p:spPr>
        <p:style>
          <a:lnRef idx="0">
            <a:scrgbClr r="0" g="0" b="0"/>
          </a:lnRef>
          <a:fillRef idx="0">
            <a:scrgbClr r="0" g="0" b="0"/>
          </a:fillRef>
          <a:effectRef idx="0">
            <a:scrgbClr r="0" g="0" b="0"/>
          </a:effectRef>
          <a:fontRef idx="minor"/>
        </p:style>
      </p:sp>
      <p:sp>
        <p:nvSpPr>
          <p:cNvPr id="288" name="CustomShape 86"/>
          <p:cNvSpPr/>
          <p:nvPr/>
        </p:nvSpPr>
        <p:spPr>
          <a:xfrm rot="16200000" flipV="1">
            <a:off x="3697200" y="1550880"/>
            <a:ext cx="222120" cy="2551680"/>
          </a:xfrm>
          <a:prstGeom prst="bentConnector2">
            <a:avLst/>
          </a:pr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89" name="Line 87"/>
          <p:cNvSpPr/>
          <p:nvPr/>
        </p:nvSpPr>
        <p:spPr>
          <a:xfrm>
            <a:off x="6654960" y="1109160"/>
            <a:ext cx="922320" cy="360"/>
          </a:xfrm>
          <a:prstGeom prst="line">
            <a:avLst/>
          </a:prstGeom>
          <a:ln w="38100">
            <a:solidFill>
              <a:srgbClr val="000000"/>
            </a:solidFill>
            <a:miter/>
          </a:ln>
        </p:spPr>
        <p:style>
          <a:lnRef idx="0">
            <a:scrgbClr r="0" g="0" b="0"/>
          </a:lnRef>
          <a:fillRef idx="0">
            <a:scrgbClr r="0" g="0" b="0"/>
          </a:fillRef>
          <a:effectRef idx="0">
            <a:scrgbClr r="0" g="0" b="0"/>
          </a:effectRef>
          <a:fontRef idx="minor"/>
        </p:style>
      </p:sp>
      <p:sp>
        <p:nvSpPr>
          <p:cNvPr id="290" name="Line 88"/>
          <p:cNvSpPr/>
          <p:nvPr/>
        </p:nvSpPr>
        <p:spPr>
          <a:xfrm>
            <a:off x="6651360" y="1451520"/>
            <a:ext cx="922320" cy="360"/>
          </a:xfrm>
          <a:prstGeom prst="line">
            <a:avLst/>
          </a:prstGeom>
          <a:ln w="38100">
            <a:solidFill>
              <a:srgbClr val="0070C0"/>
            </a:solidFill>
            <a:miter/>
          </a:ln>
        </p:spPr>
        <p:style>
          <a:lnRef idx="0">
            <a:scrgbClr r="0" g="0" b="0"/>
          </a:lnRef>
          <a:fillRef idx="0">
            <a:scrgbClr r="0" g="0" b="0"/>
          </a:fillRef>
          <a:effectRef idx="0">
            <a:scrgbClr r="0" g="0" b="0"/>
          </a:effectRef>
          <a:fontRef idx="minor"/>
        </p:style>
      </p:sp>
      <p:sp>
        <p:nvSpPr>
          <p:cNvPr id="291" name="CustomShape 89"/>
          <p:cNvSpPr/>
          <p:nvPr/>
        </p:nvSpPr>
        <p:spPr>
          <a:xfrm>
            <a:off x="7617600" y="969480"/>
            <a:ext cx="78912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主流程</a:t>
            </a:r>
            <a:endParaRPr lang="en-US" sz="1600" b="0" strike="noStrike" spc="-1">
              <a:latin typeface="Arial"/>
            </a:endParaRPr>
          </a:p>
        </p:txBody>
      </p:sp>
      <p:sp>
        <p:nvSpPr>
          <p:cNvPr id="292" name="CustomShape 90"/>
          <p:cNvSpPr/>
          <p:nvPr/>
        </p:nvSpPr>
        <p:spPr>
          <a:xfrm>
            <a:off x="7632000" y="1302120"/>
            <a:ext cx="125100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400" b="0" strike="noStrike" spc="-1">
                <a:solidFill>
                  <a:srgbClr val="000000"/>
                </a:solidFill>
                <a:latin typeface="Calibri"/>
              </a:rPr>
              <a:t>資料傳輸流程</a:t>
            </a:r>
            <a:endParaRPr lang="en-US" sz="1400" b="0" strike="noStrike" spc="-1">
              <a:latin typeface="Arial"/>
            </a:endParaRPr>
          </a:p>
        </p:txBody>
      </p:sp>
      <p:sp>
        <p:nvSpPr>
          <p:cNvPr id="293" name="CustomShape 91"/>
          <p:cNvSpPr/>
          <p:nvPr/>
        </p:nvSpPr>
        <p:spPr>
          <a:xfrm rot="10800000" flipV="1">
            <a:off x="6222240" y="4195440"/>
            <a:ext cx="1181880" cy="558000"/>
          </a:xfrm>
          <a:prstGeom prst="bentConnector3">
            <a:avLst>
              <a:gd name="adj1" fmla="val 50000"/>
            </a:avLst>
          </a:prstGeom>
          <a:noFill/>
          <a:ln w="9525">
            <a:solidFill>
              <a:srgbClr val="0070C0"/>
            </a:solidFill>
            <a:miter/>
            <a:tailEnd type="triangle" w="med" len="med"/>
          </a:ln>
        </p:spPr>
        <p:style>
          <a:lnRef idx="0">
            <a:scrgbClr r="0" g="0" b="0"/>
          </a:lnRef>
          <a:fillRef idx="0">
            <a:scrgbClr r="0" g="0" b="0"/>
          </a:fillRef>
          <a:effectRef idx="0">
            <a:scrgbClr r="0" g="0" b="0"/>
          </a:effectRef>
          <a:fontRef idx="minor"/>
        </p:style>
      </p:sp>
      <p:sp>
        <p:nvSpPr>
          <p:cNvPr id="294" name="CustomShape 92"/>
          <p:cNvSpPr/>
          <p:nvPr/>
        </p:nvSpPr>
        <p:spPr>
          <a:xfrm>
            <a:off x="333000" y="1030320"/>
            <a:ext cx="563400" cy="2126160"/>
          </a:xfrm>
          <a:prstGeom prst="rect">
            <a:avLst/>
          </a:prstGeom>
          <a:noFill/>
          <a:ln w="25400">
            <a:solidFill>
              <a:srgbClr val="0070C0"/>
            </a:solidFill>
            <a:prstDash val="dash"/>
            <a:miter/>
          </a:ln>
        </p:spPr>
        <p:style>
          <a:lnRef idx="0">
            <a:scrgbClr r="0" g="0" b="0"/>
          </a:lnRef>
          <a:fillRef idx="0">
            <a:scrgbClr r="0" g="0" b="0"/>
          </a:fillRef>
          <a:effectRef idx="0">
            <a:scrgbClr r="0" g="0" b="0"/>
          </a:effectRef>
          <a:fontRef idx="minor"/>
        </p:style>
      </p:sp>
      <p:sp>
        <p:nvSpPr>
          <p:cNvPr id="295" name="CustomShape 93"/>
          <p:cNvSpPr/>
          <p:nvPr/>
        </p:nvSpPr>
        <p:spPr>
          <a:xfrm>
            <a:off x="555120" y="1040760"/>
            <a:ext cx="333360" cy="2098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200" b="0" strike="noStrike" spc="-1">
                <a:solidFill>
                  <a:srgbClr val="000000"/>
                </a:solidFill>
                <a:latin typeface="Calibri"/>
              </a:rPr>
              <a:t>非</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區</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間</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範</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圍</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可</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能</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查</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無</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資</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料</a:t>
            </a:r>
            <a:endParaRPr lang="en-US" sz="1200" b="0" strike="noStrike" spc="-1">
              <a:latin typeface="Arial"/>
            </a:endParaRPr>
          </a:p>
        </p:txBody>
      </p:sp>
      <p:sp>
        <p:nvSpPr>
          <p:cNvPr id="296" name="CustomShape 94"/>
          <p:cNvSpPr/>
          <p:nvPr/>
        </p:nvSpPr>
        <p:spPr>
          <a:xfrm>
            <a:off x="335160" y="1032840"/>
            <a:ext cx="336600" cy="2098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200" b="0" strike="noStrike" spc="-1">
                <a:solidFill>
                  <a:srgbClr val="000000"/>
                </a:solidFill>
                <a:latin typeface="Calibri"/>
              </a:rPr>
              <a:t>限</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年</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滿</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六</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個</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月</a:t>
            </a:r>
            <a:endParaRPr lang="en-US" sz="1200" b="0" strike="noStrike" spc="-1">
              <a:latin typeface="Arial"/>
            </a:endParaRPr>
          </a:p>
          <a:p>
            <a:pPr algn="ctr">
              <a:lnSpc>
                <a:spcPct val="100000"/>
              </a:lnSpc>
              <a:tabLst>
                <a:tab pos="0" algn="l"/>
              </a:tabLst>
            </a:pPr>
            <a:r>
              <a:rPr lang="en-US" sz="1200" b="0" strike="noStrike" spc="-1">
                <a:solidFill>
                  <a:srgbClr val="000000"/>
                </a:solidFill>
                <a:latin typeface="Calibri"/>
              </a:rPr>
              <a:t>I</a:t>
            </a:r>
            <a:endParaRPr lang="en-US" sz="1200" b="0" strike="noStrike" spc="-1">
              <a:latin typeface="Arial"/>
            </a:endParaRPr>
          </a:p>
          <a:p>
            <a:pPr algn="ctr">
              <a:lnSpc>
                <a:spcPct val="100000"/>
              </a:lnSpc>
              <a:tabLst>
                <a:tab pos="0" algn="l"/>
              </a:tabLst>
            </a:pPr>
            <a:r>
              <a:rPr lang="en-US" sz="1200" b="0" strike="noStrike" spc="-1">
                <a:solidFill>
                  <a:srgbClr val="000000"/>
                </a:solidFill>
                <a:latin typeface="Calibri"/>
              </a:rPr>
              <a:t>54</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歲</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使</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用</a:t>
            </a:r>
            <a:endParaRPr lang="en-US" sz="1200" b="0" strike="noStrike" spc="-1">
              <a:latin typeface="Arial"/>
            </a:endParaRPr>
          </a:p>
        </p:txBody>
      </p:sp>
      <p:sp>
        <p:nvSpPr>
          <p:cNvPr id="297" name="CustomShape 95"/>
          <p:cNvSpPr/>
          <p:nvPr/>
        </p:nvSpPr>
        <p:spPr>
          <a:xfrm rot="10800000">
            <a:off x="615240" y="1029960"/>
            <a:ext cx="529200" cy="302760"/>
          </a:xfrm>
          <a:prstGeom prst="bentConnector4">
            <a:avLst>
              <a:gd name="adj1" fmla="val 23387"/>
              <a:gd name="adj2" fmla="val 175430"/>
            </a:avLst>
          </a:prstGeom>
          <a:noFill/>
          <a:ln w="28575">
            <a:solidFill>
              <a:srgbClr val="0070C0"/>
            </a:solidFill>
            <a:prstDash val="dash"/>
            <a:miter/>
          </a:ln>
        </p:spPr>
        <p:style>
          <a:lnRef idx="0">
            <a:scrgbClr r="0" g="0" b="0"/>
          </a:lnRef>
          <a:fillRef idx="0">
            <a:scrgbClr r="0" g="0" b="0"/>
          </a:fillRef>
          <a:effectRef idx="0">
            <a:scrgbClr r="0" g="0" b="0"/>
          </a:effectRef>
          <a:fontRef idx="minor"/>
        </p:style>
      </p:sp>
      <p:sp>
        <p:nvSpPr>
          <p:cNvPr id="298" name="CustomShape 96"/>
          <p:cNvSpPr/>
          <p:nvPr/>
        </p:nvSpPr>
        <p:spPr>
          <a:xfrm>
            <a:off x="457200" y="123480"/>
            <a:ext cx="822924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a:solidFill>
                  <a:srgbClr val="000000"/>
                </a:solidFill>
                <a:latin typeface="Adobe 楷体 Std R"/>
                <a:ea typeface="Adobe 楷体 Std R"/>
              </a:rPr>
              <a:t>系統流程</a:t>
            </a:r>
            <a:endParaRPr lang="en-US" sz="4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 name="Picture 2"/>
          <p:cNvPicPr/>
          <p:nvPr/>
        </p:nvPicPr>
        <p:blipFill>
          <a:blip r:embed="rId2">
            <a:extLst/>
          </a:blip>
          <a:stretch/>
        </p:blipFill>
        <p:spPr>
          <a:xfrm>
            <a:off x="1979640" y="51480"/>
            <a:ext cx="4896360" cy="863640"/>
          </a:xfrm>
          <a:prstGeom prst="rect">
            <a:avLst/>
          </a:prstGeom>
          <a:ln w="0">
            <a:noFill/>
          </a:ln>
        </p:spPr>
      </p:pic>
      <p:sp>
        <p:nvSpPr>
          <p:cNvPr id="300" name="CustomShape 1"/>
          <p:cNvSpPr/>
          <p:nvPr/>
        </p:nvSpPr>
        <p:spPr>
          <a:xfrm>
            <a:off x="457200" y="123480"/>
            <a:ext cx="822924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a:solidFill>
                  <a:srgbClr val="000000"/>
                </a:solidFill>
                <a:latin typeface="Adobe 楷体 Std R"/>
                <a:ea typeface="Adobe 楷体 Std R"/>
              </a:rPr>
              <a:t>主要軟體表</a:t>
            </a:r>
            <a:endParaRPr lang="en-US" sz="4000" b="0" strike="noStrike" spc="-1">
              <a:latin typeface="Arial"/>
            </a:endParaRPr>
          </a:p>
        </p:txBody>
      </p:sp>
      <p:grpSp>
        <p:nvGrpSpPr>
          <p:cNvPr id="301" name="Group 2"/>
          <p:cNvGrpSpPr/>
          <p:nvPr/>
        </p:nvGrpSpPr>
        <p:grpSpPr>
          <a:xfrm>
            <a:off x="539640" y="555480"/>
            <a:ext cx="8208000" cy="1015560"/>
            <a:chOff x="539640" y="555480"/>
            <a:chExt cx="8208000" cy="1015560"/>
          </a:xfrm>
        </p:grpSpPr>
        <p:grpSp>
          <p:nvGrpSpPr>
            <p:cNvPr id="302" name="Group 3"/>
            <p:cNvGrpSpPr/>
            <p:nvPr/>
          </p:nvGrpSpPr>
          <p:grpSpPr>
            <a:xfrm>
              <a:off x="539640" y="555480"/>
              <a:ext cx="683640" cy="705240"/>
              <a:chOff x="539640" y="555480"/>
              <a:chExt cx="683640" cy="705240"/>
            </a:xfrm>
          </p:grpSpPr>
          <p:pic>
            <p:nvPicPr>
              <p:cNvPr id="303" name="图片 3"/>
              <p:cNvPicPr/>
              <p:nvPr/>
            </p:nvPicPr>
            <p:blipFill>
              <a:blip r:embed="rId3"/>
              <a:stretch/>
            </p:blipFill>
            <p:spPr>
              <a:xfrm>
                <a:off x="539640" y="555480"/>
                <a:ext cx="683640" cy="705240"/>
              </a:xfrm>
              <a:prstGeom prst="rect">
                <a:avLst/>
              </a:prstGeom>
              <a:ln w="0">
                <a:noFill/>
              </a:ln>
            </p:spPr>
          </p:pic>
          <p:sp>
            <p:nvSpPr>
              <p:cNvPr id="304" name="CustomShape 4"/>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一</a:t>
                </a:r>
                <a:endParaRPr lang="en-US" sz="2400" b="0" strike="noStrike" spc="-1">
                  <a:latin typeface="Arial"/>
                </a:endParaRPr>
              </a:p>
            </p:txBody>
          </p:sp>
        </p:grpSp>
        <p:sp>
          <p:nvSpPr>
            <p:cNvPr id="305" name="CustomShape 5"/>
            <p:cNvSpPr/>
            <p:nvPr/>
          </p:nvSpPr>
          <p:spPr>
            <a:xfrm>
              <a:off x="1259640" y="627480"/>
              <a:ext cx="7488000" cy="94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1" strike="noStrike" spc="-1">
                  <a:solidFill>
                    <a:srgbClr val="0000CC"/>
                  </a:solidFill>
                  <a:latin typeface="Adobe 楷体 Std R"/>
                  <a:ea typeface="Adobe 楷体 Std R"/>
                </a:rPr>
                <a:t>Python:</a:t>
              </a:r>
              <a:r>
                <a:rPr lang="en-US" sz="2800" b="1" strike="noStrike" spc="-1">
                  <a:solidFill>
                    <a:srgbClr val="000000"/>
                  </a:solidFill>
                  <a:latin typeface="Adobe 楷体 Std R"/>
                  <a:ea typeface="Adobe 楷体 Std R"/>
                </a:rPr>
                <a:t> </a:t>
              </a:r>
              <a:endParaRPr lang="en-US" sz="2800" b="0" strike="noStrike" spc="-1">
                <a:latin typeface="Arial"/>
              </a:endParaRPr>
            </a:p>
            <a:p>
              <a:pPr>
                <a:lnSpc>
                  <a:spcPct val="100000"/>
                </a:lnSpc>
              </a:pPr>
              <a:r>
                <a:rPr lang="zh-TW" sz="2800" b="1" strike="noStrike" spc="-1">
                  <a:solidFill>
                    <a:srgbClr val="000000"/>
                  </a:solidFill>
                  <a:latin typeface="Adobe 楷体 Std R"/>
                  <a:ea typeface="Adobe 楷体 Std R"/>
                </a:rPr>
                <a:t>撰寫爬蟲、判斷及存取、預測模型</a:t>
              </a:r>
              <a:r>
                <a:rPr lang="en-US" sz="2800" b="1" strike="noStrike" spc="-1">
                  <a:solidFill>
                    <a:srgbClr val="000000"/>
                  </a:solidFill>
                  <a:latin typeface="Adobe 楷体 Std R"/>
                  <a:ea typeface="Adobe 楷体 Std R"/>
                </a:rPr>
                <a:t>...</a:t>
              </a:r>
              <a:r>
                <a:rPr lang="zh-TW" sz="2800" b="1" strike="noStrike" spc="-1">
                  <a:solidFill>
                    <a:srgbClr val="000000"/>
                  </a:solidFill>
                  <a:latin typeface="Adobe 楷体 Std R"/>
                  <a:ea typeface="Adobe 楷体 Std R"/>
                </a:rPr>
                <a:t>等程式。</a:t>
              </a:r>
              <a:endParaRPr lang="en-US" sz="2800" b="0" strike="noStrike" spc="-1">
                <a:latin typeface="Arial"/>
              </a:endParaRPr>
            </a:p>
          </p:txBody>
        </p:sp>
      </p:grpSp>
      <p:grpSp>
        <p:nvGrpSpPr>
          <p:cNvPr id="306" name="Group 6"/>
          <p:cNvGrpSpPr/>
          <p:nvPr/>
        </p:nvGrpSpPr>
        <p:grpSpPr>
          <a:xfrm>
            <a:off x="539640" y="1419480"/>
            <a:ext cx="7750800" cy="705240"/>
            <a:chOff x="539640" y="1419480"/>
            <a:chExt cx="7750800" cy="705240"/>
          </a:xfrm>
        </p:grpSpPr>
        <p:grpSp>
          <p:nvGrpSpPr>
            <p:cNvPr id="307" name="Group 7"/>
            <p:cNvGrpSpPr/>
            <p:nvPr/>
          </p:nvGrpSpPr>
          <p:grpSpPr>
            <a:xfrm>
              <a:off x="539640" y="1419480"/>
              <a:ext cx="683640" cy="705240"/>
              <a:chOff x="539640" y="1419480"/>
              <a:chExt cx="683640" cy="705240"/>
            </a:xfrm>
          </p:grpSpPr>
          <p:pic>
            <p:nvPicPr>
              <p:cNvPr id="308" name="图片 12"/>
              <p:cNvPicPr/>
              <p:nvPr/>
            </p:nvPicPr>
            <p:blipFill>
              <a:blip r:embed="rId3"/>
              <a:stretch/>
            </p:blipFill>
            <p:spPr>
              <a:xfrm>
                <a:off x="539640" y="1419480"/>
                <a:ext cx="683640" cy="705240"/>
              </a:xfrm>
              <a:prstGeom prst="rect">
                <a:avLst/>
              </a:prstGeom>
              <a:ln w="0">
                <a:noFill/>
              </a:ln>
            </p:spPr>
          </p:pic>
          <p:sp>
            <p:nvSpPr>
              <p:cNvPr id="309" name="CustomShape 8"/>
              <p:cNvSpPr/>
              <p:nvPr/>
            </p:nvSpPr>
            <p:spPr>
              <a:xfrm>
                <a:off x="603720" y="1491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二</a:t>
                </a:r>
                <a:endParaRPr lang="en-US" sz="2400" b="0" strike="noStrike" spc="-1">
                  <a:latin typeface="Arial"/>
                </a:endParaRPr>
              </a:p>
            </p:txBody>
          </p:sp>
        </p:grpSp>
        <p:sp>
          <p:nvSpPr>
            <p:cNvPr id="310" name="CustomShape 9"/>
            <p:cNvSpPr/>
            <p:nvPr/>
          </p:nvSpPr>
          <p:spPr>
            <a:xfrm>
              <a:off x="1259640" y="1491480"/>
              <a:ext cx="70308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1" strike="noStrike" spc="-1">
                  <a:solidFill>
                    <a:srgbClr val="0000CC"/>
                  </a:solidFill>
                  <a:latin typeface="Adobe 楷体 Std R"/>
                  <a:ea typeface="Adobe 楷体 Std R"/>
                </a:rPr>
                <a:t>Visual Studio Code: </a:t>
              </a:r>
              <a:r>
                <a:rPr lang="zh-TW" sz="2800" b="1" strike="noStrike" spc="-1">
                  <a:solidFill>
                    <a:srgbClr val="000000"/>
                  </a:solidFill>
                  <a:latin typeface="Adobe 楷体 Std R"/>
                  <a:ea typeface="Adobe 楷体 Std R"/>
                </a:rPr>
                <a:t>系統架設及環境設定。</a:t>
              </a:r>
              <a:endParaRPr lang="en-US" sz="2800" b="0" strike="noStrike" spc="-1">
                <a:latin typeface="Arial"/>
              </a:endParaRPr>
            </a:p>
          </p:txBody>
        </p:sp>
      </p:grpSp>
      <p:grpSp>
        <p:nvGrpSpPr>
          <p:cNvPr id="311" name="Group 10"/>
          <p:cNvGrpSpPr/>
          <p:nvPr/>
        </p:nvGrpSpPr>
        <p:grpSpPr>
          <a:xfrm>
            <a:off x="539640" y="2154240"/>
            <a:ext cx="5040000" cy="1015560"/>
            <a:chOff x="539640" y="2154240"/>
            <a:chExt cx="5040000" cy="1015560"/>
          </a:xfrm>
        </p:grpSpPr>
        <p:grpSp>
          <p:nvGrpSpPr>
            <p:cNvPr id="312" name="Group 11"/>
            <p:cNvGrpSpPr/>
            <p:nvPr/>
          </p:nvGrpSpPr>
          <p:grpSpPr>
            <a:xfrm>
              <a:off x="539640" y="2154240"/>
              <a:ext cx="683640" cy="705240"/>
              <a:chOff x="539640" y="2154240"/>
              <a:chExt cx="683640" cy="705240"/>
            </a:xfrm>
          </p:grpSpPr>
          <p:pic>
            <p:nvPicPr>
              <p:cNvPr id="313" name="图片 17"/>
              <p:cNvPicPr/>
              <p:nvPr/>
            </p:nvPicPr>
            <p:blipFill>
              <a:blip r:embed="rId3"/>
              <a:stretch/>
            </p:blipFill>
            <p:spPr>
              <a:xfrm>
                <a:off x="539640" y="2154240"/>
                <a:ext cx="683640" cy="705240"/>
              </a:xfrm>
              <a:prstGeom prst="rect">
                <a:avLst/>
              </a:prstGeom>
              <a:ln w="0">
                <a:noFill/>
              </a:ln>
            </p:spPr>
          </p:pic>
          <p:sp>
            <p:nvSpPr>
              <p:cNvPr id="314" name="CustomShape 12"/>
              <p:cNvSpPr/>
              <p:nvPr/>
            </p:nvSpPr>
            <p:spPr>
              <a:xfrm>
                <a:off x="603720" y="22262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三</a:t>
                </a:r>
                <a:endParaRPr lang="en-US" sz="2400" b="0" strike="noStrike" spc="-1">
                  <a:latin typeface="Arial"/>
                </a:endParaRPr>
              </a:p>
            </p:txBody>
          </p:sp>
        </p:grpSp>
        <p:sp>
          <p:nvSpPr>
            <p:cNvPr id="315" name="CustomShape 13"/>
            <p:cNvSpPr/>
            <p:nvPr/>
          </p:nvSpPr>
          <p:spPr>
            <a:xfrm>
              <a:off x="1259640" y="2226240"/>
              <a:ext cx="4320000" cy="94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1" strike="noStrike" spc="-1">
                  <a:solidFill>
                    <a:srgbClr val="0000CC"/>
                  </a:solidFill>
                  <a:latin typeface="Adobe 楷体 Std R"/>
                  <a:ea typeface="Adobe 楷体 Std R"/>
                </a:rPr>
                <a:t>Github:</a:t>
              </a:r>
              <a:r>
                <a:rPr lang="en-US" sz="2800" b="1" strike="noStrike" spc="-1">
                  <a:solidFill>
                    <a:srgbClr val="000000"/>
                  </a:solidFill>
                  <a:latin typeface="Adobe 楷体 Std R"/>
                  <a:ea typeface="Adobe 楷体 Std R"/>
                </a:rPr>
                <a:t> </a:t>
              </a:r>
              <a:r>
                <a:rPr lang="zh-TW" sz="2800" b="1" strike="noStrike" spc="-1">
                  <a:solidFill>
                    <a:srgbClr val="000000"/>
                  </a:solidFill>
                  <a:latin typeface="Adobe 楷体 Std R"/>
                  <a:ea typeface="Adobe 楷体 Std R"/>
                </a:rPr>
                <a:t>聯合開發溝通及記錄程式開發歷程。</a:t>
              </a:r>
              <a:endParaRPr lang="en-US" sz="2800" b="0" strike="noStrike" spc="-1">
                <a:latin typeface="Arial"/>
              </a:endParaRPr>
            </a:p>
          </p:txBody>
        </p:sp>
      </p:grpSp>
      <p:grpSp>
        <p:nvGrpSpPr>
          <p:cNvPr id="316" name="Group 14"/>
          <p:cNvGrpSpPr/>
          <p:nvPr/>
        </p:nvGrpSpPr>
        <p:grpSpPr>
          <a:xfrm>
            <a:off x="539640" y="3306240"/>
            <a:ext cx="8398800" cy="705240"/>
            <a:chOff x="539640" y="3306240"/>
            <a:chExt cx="8398800" cy="705240"/>
          </a:xfrm>
        </p:grpSpPr>
        <p:grpSp>
          <p:nvGrpSpPr>
            <p:cNvPr id="317" name="Group 15"/>
            <p:cNvGrpSpPr/>
            <p:nvPr/>
          </p:nvGrpSpPr>
          <p:grpSpPr>
            <a:xfrm>
              <a:off x="539640" y="3306240"/>
              <a:ext cx="683640" cy="705240"/>
              <a:chOff x="539640" y="3306240"/>
              <a:chExt cx="683640" cy="705240"/>
            </a:xfrm>
          </p:grpSpPr>
          <p:pic>
            <p:nvPicPr>
              <p:cNvPr id="318" name="图片 22"/>
              <p:cNvPicPr/>
              <p:nvPr/>
            </p:nvPicPr>
            <p:blipFill>
              <a:blip r:embed="rId3"/>
              <a:stretch/>
            </p:blipFill>
            <p:spPr>
              <a:xfrm>
                <a:off x="539640" y="3306240"/>
                <a:ext cx="683640" cy="705240"/>
              </a:xfrm>
              <a:prstGeom prst="rect">
                <a:avLst/>
              </a:prstGeom>
              <a:ln w="0">
                <a:noFill/>
              </a:ln>
            </p:spPr>
          </p:pic>
          <p:sp>
            <p:nvSpPr>
              <p:cNvPr id="319" name="CustomShape 16"/>
              <p:cNvSpPr/>
              <p:nvPr/>
            </p:nvSpPr>
            <p:spPr>
              <a:xfrm>
                <a:off x="603720" y="33782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四</a:t>
                </a:r>
                <a:endParaRPr lang="en-US" sz="2400" b="0" strike="noStrike" spc="-1">
                  <a:latin typeface="Arial"/>
                </a:endParaRPr>
              </a:p>
            </p:txBody>
          </p:sp>
        </p:grpSp>
        <p:sp>
          <p:nvSpPr>
            <p:cNvPr id="320" name="CustomShape 17"/>
            <p:cNvSpPr/>
            <p:nvPr/>
          </p:nvSpPr>
          <p:spPr>
            <a:xfrm>
              <a:off x="1259640" y="3378240"/>
              <a:ext cx="76788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1" strike="noStrike" spc="-1">
                  <a:solidFill>
                    <a:srgbClr val="0000CC"/>
                  </a:solidFill>
                  <a:latin typeface="Adobe 楷体 Std R"/>
                  <a:ea typeface="Adobe 楷体 Std R"/>
                </a:rPr>
                <a:t>Firebase:</a:t>
              </a:r>
              <a:r>
                <a:rPr lang="en-US" sz="2800" b="1" strike="noStrike" spc="-1">
                  <a:solidFill>
                    <a:srgbClr val="000000"/>
                  </a:solidFill>
                  <a:latin typeface="Adobe 楷体 Std R"/>
                  <a:ea typeface="Adobe 楷体 Std R"/>
                </a:rPr>
                <a:t> </a:t>
              </a:r>
              <a:r>
                <a:rPr lang="zh-TW" sz="2800" b="1" strike="noStrike" spc="-1">
                  <a:solidFill>
                    <a:srgbClr val="000000"/>
                  </a:solidFill>
                  <a:latin typeface="Adobe 楷体 Std R"/>
                  <a:ea typeface="Adobe 楷体 Std R"/>
                </a:rPr>
                <a:t>雲端資料庫</a:t>
              </a:r>
              <a:r>
                <a:rPr lang="en-US" sz="2800" b="1" strike="noStrike" spc="-1">
                  <a:solidFill>
                    <a:srgbClr val="000000"/>
                  </a:solidFill>
                  <a:latin typeface="Adobe 楷体 Std R"/>
                  <a:ea typeface="Adobe 楷体 Std R"/>
                </a:rPr>
                <a:t>,</a:t>
              </a:r>
              <a:r>
                <a:rPr lang="zh-TW" sz="2800" b="1" strike="noStrike" spc="-1">
                  <a:solidFill>
                    <a:srgbClr val="000000"/>
                  </a:solidFill>
                  <a:latin typeface="Adobe 楷体 Std R"/>
                  <a:ea typeface="Adobe 楷体 Std R"/>
                </a:rPr>
                <a:t>使用者註冊及驗證。</a:t>
              </a:r>
              <a:endParaRPr lang="en-US" sz="2800" b="0" strike="noStrike" spc="-1">
                <a:latin typeface="Arial"/>
              </a:endParaRPr>
            </a:p>
          </p:txBody>
        </p:sp>
      </p:grpSp>
      <p:grpSp>
        <p:nvGrpSpPr>
          <p:cNvPr id="321" name="Group 18"/>
          <p:cNvGrpSpPr/>
          <p:nvPr/>
        </p:nvGrpSpPr>
        <p:grpSpPr>
          <a:xfrm>
            <a:off x="539640" y="4013640"/>
            <a:ext cx="8208000" cy="1015560"/>
            <a:chOff x="539640" y="4013640"/>
            <a:chExt cx="8208000" cy="1015560"/>
          </a:xfrm>
        </p:grpSpPr>
        <p:grpSp>
          <p:nvGrpSpPr>
            <p:cNvPr id="322" name="Group 19"/>
            <p:cNvGrpSpPr/>
            <p:nvPr/>
          </p:nvGrpSpPr>
          <p:grpSpPr>
            <a:xfrm>
              <a:off x="539640" y="4013640"/>
              <a:ext cx="683640" cy="705240"/>
              <a:chOff x="539640" y="4013640"/>
              <a:chExt cx="683640" cy="705240"/>
            </a:xfrm>
          </p:grpSpPr>
          <p:pic>
            <p:nvPicPr>
              <p:cNvPr id="323" name="图片 22"/>
              <p:cNvPicPr/>
              <p:nvPr/>
            </p:nvPicPr>
            <p:blipFill>
              <a:blip r:embed="rId3"/>
              <a:stretch/>
            </p:blipFill>
            <p:spPr>
              <a:xfrm>
                <a:off x="539640" y="4013640"/>
                <a:ext cx="683640" cy="705240"/>
              </a:xfrm>
              <a:prstGeom prst="rect">
                <a:avLst/>
              </a:prstGeom>
              <a:ln w="0">
                <a:noFill/>
              </a:ln>
            </p:spPr>
          </p:pic>
          <p:sp>
            <p:nvSpPr>
              <p:cNvPr id="324" name="CustomShape 20"/>
              <p:cNvSpPr/>
              <p:nvPr/>
            </p:nvSpPr>
            <p:spPr>
              <a:xfrm>
                <a:off x="603720" y="40856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五</a:t>
                </a:r>
                <a:endParaRPr lang="en-US" sz="2400" b="0" strike="noStrike" spc="-1">
                  <a:latin typeface="Arial"/>
                </a:endParaRPr>
              </a:p>
            </p:txBody>
          </p:sp>
        </p:grpSp>
        <p:sp>
          <p:nvSpPr>
            <p:cNvPr id="325" name="CustomShape 21"/>
            <p:cNvSpPr/>
            <p:nvPr/>
          </p:nvSpPr>
          <p:spPr>
            <a:xfrm>
              <a:off x="1259640" y="4085640"/>
              <a:ext cx="7488000" cy="94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1" strike="noStrike" spc="-1">
                  <a:solidFill>
                    <a:srgbClr val="0000CC"/>
                  </a:solidFill>
                  <a:latin typeface="Adobe 楷体 Std R"/>
                  <a:ea typeface="Adobe 楷体 Std R"/>
                </a:rPr>
                <a:t>ChatGPT: </a:t>
              </a:r>
              <a:endParaRPr lang="en-US" sz="2800" b="0" strike="noStrike" spc="-1">
                <a:latin typeface="Arial"/>
              </a:endParaRPr>
            </a:p>
            <a:p>
              <a:pPr>
                <a:lnSpc>
                  <a:spcPct val="100000"/>
                </a:lnSpc>
              </a:pPr>
              <a:r>
                <a:rPr lang="zh-TW" sz="2800" b="1" strike="noStrike" spc="-1">
                  <a:solidFill>
                    <a:srgbClr val="000000"/>
                  </a:solidFill>
                  <a:latin typeface="Adobe 楷体 Std R"/>
                  <a:ea typeface="Adobe 楷体 Std R"/>
                </a:rPr>
                <a:t>輔助檢查人為錯誤、</a:t>
              </a:r>
              <a:r>
                <a:rPr lang="en-US" sz="2800" b="1" strike="noStrike" spc="-1">
                  <a:solidFill>
                    <a:srgbClr val="000000"/>
                  </a:solidFill>
                  <a:latin typeface="Adobe 楷体 Std R"/>
                  <a:ea typeface="Adobe 楷体 Std R"/>
                </a:rPr>
                <a:t>debug </a:t>
              </a:r>
              <a:r>
                <a:rPr lang="zh-TW" sz="2800" b="1" strike="noStrike" spc="-1">
                  <a:solidFill>
                    <a:srgbClr val="000000"/>
                  </a:solidFill>
                  <a:latin typeface="Adobe 楷体 Std R"/>
                  <a:ea typeface="Adobe 楷体 Std R"/>
                </a:rPr>
                <a:t>、加速開發</a:t>
              </a:r>
              <a:r>
                <a:rPr lang="en-US" sz="2800" b="1" strike="noStrike" spc="-1">
                  <a:solidFill>
                    <a:srgbClr val="000000"/>
                  </a:solidFill>
                  <a:latin typeface="Adobe 楷体 Std R"/>
                  <a:ea typeface="Adobe 楷体 Std R"/>
                </a:rPr>
                <a:t>...</a:t>
              </a:r>
              <a:r>
                <a:rPr lang="zh-TW" sz="2800" b="1" strike="noStrike" spc="-1">
                  <a:solidFill>
                    <a:srgbClr val="000000"/>
                  </a:solidFill>
                  <a:latin typeface="Adobe 楷体 Std R"/>
                  <a:ea typeface="Adobe 楷体 Std R"/>
                </a:rPr>
                <a:t>等。</a:t>
              </a:r>
              <a:endParaRPr lang="en-US" sz="2800" b="0" strike="noStrike" spc="-1">
                <a:latin typeface="Arial"/>
              </a:endParaRPr>
            </a:p>
          </p:txBody>
        </p:sp>
      </p:grpSp>
      <p:pic>
        <p:nvPicPr>
          <p:cNvPr id="326" name="Picture 2"/>
          <p:cNvPicPr/>
          <p:nvPr/>
        </p:nvPicPr>
        <p:blipFill>
          <a:blip r:embed="rId4"/>
          <a:stretch/>
        </p:blipFill>
        <p:spPr>
          <a:xfrm>
            <a:off x="5292000" y="2041920"/>
            <a:ext cx="3646440" cy="11379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 name="Picture 2"/>
          <p:cNvPicPr/>
          <p:nvPr/>
        </p:nvPicPr>
        <p:blipFill>
          <a:blip r:embed="rId2">
            <a:extLst/>
          </a:blip>
          <a:stretch/>
        </p:blipFill>
        <p:spPr>
          <a:xfrm>
            <a:off x="1979640" y="51480"/>
            <a:ext cx="4896360" cy="863640"/>
          </a:xfrm>
          <a:prstGeom prst="rect">
            <a:avLst/>
          </a:prstGeom>
          <a:ln w="0">
            <a:noFill/>
          </a:ln>
        </p:spPr>
      </p:pic>
      <p:pic>
        <p:nvPicPr>
          <p:cNvPr id="328" name="Picture 4"/>
          <p:cNvPicPr/>
          <p:nvPr/>
        </p:nvPicPr>
        <p:blipFill>
          <a:blip r:embed="rId3"/>
          <a:stretch/>
        </p:blipFill>
        <p:spPr>
          <a:xfrm>
            <a:off x="6873120" y="1546920"/>
            <a:ext cx="2235240" cy="808560"/>
          </a:xfrm>
          <a:prstGeom prst="rect">
            <a:avLst/>
          </a:prstGeom>
          <a:ln w="0">
            <a:noFill/>
          </a:ln>
        </p:spPr>
      </p:pic>
      <p:sp>
        <p:nvSpPr>
          <p:cNvPr id="329" name="CustomShape 1"/>
          <p:cNvSpPr/>
          <p:nvPr/>
        </p:nvSpPr>
        <p:spPr>
          <a:xfrm>
            <a:off x="457200" y="123480"/>
            <a:ext cx="822924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a:solidFill>
                  <a:srgbClr val="000000"/>
                </a:solidFill>
                <a:latin typeface="Adobe 楷体 Std R"/>
                <a:ea typeface="Adobe 楷体 Std R"/>
              </a:rPr>
              <a:t>功能區塊說明</a:t>
            </a:r>
            <a:endParaRPr lang="en-US" sz="4000" b="0" strike="noStrike" spc="-1">
              <a:latin typeface="Arial"/>
            </a:endParaRPr>
          </a:p>
        </p:txBody>
      </p:sp>
      <p:grpSp>
        <p:nvGrpSpPr>
          <p:cNvPr id="330" name="Group 2"/>
          <p:cNvGrpSpPr/>
          <p:nvPr/>
        </p:nvGrpSpPr>
        <p:grpSpPr>
          <a:xfrm>
            <a:off x="539640" y="555480"/>
            <a:ext cx="9108720" cy="705240"/>
            <a:chOff x="539640" y="555480"/>
            <a:chExt cx="9108720" cy="705240"/>
          </a:xfrm>
        </p:grpSpPr>
        <p:pic>
          <p:nvPicPr>
            <p:cNvPr id="331" name="图片 3"/>
            <p:cNvPicPr/>
            <p:nvPr/>
          </p:nvPicPr>
          <p:blipFill>
            <a:blip r:embed="rId4"/>
            <a:stretch/>
          </p:blipFill>
          <p:spPr>
            <a:xfrm>
              <a:off x="539640" y="555480"/>
              <a:ext cx="683640" cy="705240"/>
            </a:xfrm>
            <a:prstGeom prst="rect">
              <a:avLst/>
            </a:prstGeom>
            <a:ln w="0">
              <a:noFill/>
            </a:ln>
          </p:spPr>
        </p:pic>
        <p:sp>
          <p:nvSpPr>
            <p:cNvPr id="332" name="CustomShape 3"/>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一</a:t>
              </a:r>
              <a:endParaRPr lang="en-US" sz="2400" b="0" strike="noStrike" spc="-1">
                <a:latin typeface="Arial"/>
              </a:endParaRPr>
            </a:p>
          </p:txBody>
        </p:sp>
        <p:sp>
          <p:nvSpPr>
            <p:cNvPr id="333" name="CustomShape 4"/>
            <p:cNvSpPr/>
            <p:nvPr/>
          </p:nvSpPr>
          <p:spPr>
            <a:xfrm>
              <a:off x="1187640" y="627480"/>
              <a:ext cx="846072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CC"/>
                  </a:solidFill>
                  <a:latin typeface="Adobe 楷体 Std R"/>
                  <a:ea typeface="Adobe 楷体 Std R"/>
                </a:rPr>
                <a:t>財報狗</a:t>
              </a:r>
              <a:r>
                <a:rPr lang="zh-TW" sz="2800" b="1" strike="noStrike" spc="-1">
                  <a:solidFill>
                    <a:srgbClr val="000000"/>
                  </a:solidFill>
                  <a:latin typeface="Adobe 楷体 Std R"/>
                  <a:ea typeface="Adobe 楷体 Std R"/>
                </a:rPr>
                <a:t>資料擷取</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334" name="Group 5"/>
          <p:cNvGrpSpPr/>
          <p:nvPr/>
        </p:nvGrpSpPr>
        <p:grpSpPr>
          <a:xfrm>
            <a:off x="603720" y="1261080"/>
            <a:ext cx="1625400" cy="467280"/>
            <a:chOff x="603720" y="1261080"/>
            <a:chExt cx="1625400" cy="467280"/>
          </a:xfrm>
        </p:grpSpPr>
        <p:grpSp>
          <p:nvGrpSpPr>
            <p:cNvPr id="335" name="Group 6"/>
            <p:cNvGrpSpPr/>
            <p:nvPr/>
          </p:nvGrpSpPr>
          <p:grpSpPr>
            <a:xfrm>
              <a:off x="603720" y="1300320"/>
              <a:ext cx="411120" cy="428040"/>
              <a:chOff x="603720" y="1300320"/>
              <a:chExt cx="411120" cy="428040"/>
            </a:xfrm>
          </p:grpSpPr>
          <p:pic>
            <p:nvPicPr>
              <p:cNvPr id="336" name="图片 3"/>
              <p:cNvPicPr/>
              <p:nvPr/>
            </p:nvPicPr>
            <p:blipFill>
              <a:blip r:embed="rId4"/>
              <a:stretch/>
            </p:blipFill>
            <p:spPr>
              <a:xfrm>
                <a:off x="603720" y="1305720"/>
                <a:ext cx="411120" cy="422640"/>
              </a:xfrm>
              <a:prstGeom prst="rect">
                <a:avLst/>
              </a:prstGeom>
              <a:ln w="0">
                <a:noFill/>
              </a:ln>
            </p:spPr>
          </p:pic>
          <p:sp>
            <p:nvSpPr>
              <p:cNvPr id="337" name="CustomShape 7"/>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338" name="CustomShape 8"/>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339" name="Group 9"/>
          <p:cNvGrpSpPr/>
          <p:nvPr/>
        </p:nvGrpSpPr>
        <p:grpSpPr>
          <a:xfrm>
            <a:off x="2988000" y="1258200"/>
            <a:ext cx="1935720" cy="467280"/>
            <a:chOff x="2988000" y="1258200"/>
            <a:chExt cx="1935720" cy="467280"/>
          </a:xfrm>
        </p:grpSpPr>
        <p:grpSp>
          <p:nvGrpSpPr>
            <p:cNvPr id="340" name="Group 10"/>
            <p:cNvGrpSpPr/>
            <p:nvPr/>
          </p:nvGrpSpPr>
          <p:grpSpPr>
            <a:xfrm>
              <a:off x="2988000" y="1297080"/>
              <a:ext cx="411120" cy="428400"/>
              <a:chOff x="2988000" y="1297080"/>
              <a:chExt cx="411120" cy="428400"/>
            </a:xfrm>
          </p:grpSpPr>
          <p:pic>
            <p:nvPicPr>
              <p:cNvPr id="341" name="图片 3"/>
              <p:cNvPicPr/>
              <p:nvPr/>
            </p:nvPicPr>
            <p:blipFill>
              <a:blip r:embed="rId4"/>
              <a:stretch/>
            </p:blipFill>
            <p:spPr>
              <a:xfrm>
                <a:off x="2988000" y="1302840"/>
                <a:ext cx="411120" cy="422640"/>
              </a:xfrm>
              <a:prstGeom prst="rect">
                <a:avLst/>
              </a:prstGeom>
              <a:ln w="0">
                <a:noFill/>
              </a:ln>
            </p:spPr>
          </p:pic>
          <p:sp>
            <p:nvSpPr>
              <p:cNvPr id="342" name="CustomShape 11"/>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343" name="CustomShape 12"/>
            <p:cNvSpPr/>
            <p:nvPr/>
          </p:nvSpPr>
          <p:spPr>
            <a:xfrm>
              <a:off x="3372480" y="1258200"/>
              <a:ext cx="155124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資料擷取</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344" name="CustomShape 13"/>
          <p:cNvSpPr/>
          <p:nvPr/>
        </p:nvSpPr>
        <p:spPr>
          <a:xfrm>
            <a:off x="2979720" y="1635480"/>
            <a:ext cx="4031640" cy="1094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產業別</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金融科技、半導體</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等。</a:t>
            </a:r>
            <a:endParaRPr lang="en-US" sz="1600" b="0" strike="noStrike" spc="-1">
              <a:latin typeface="Arial"/>
            </a:endParaRPr>
          </a:p>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所屬產業</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理財投資、資訊安全</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等</a:t>
            </a:r>
            <a:r>
              <a:rPr lang="zh-TW" sz="1800" b="0" strike="noStrike" spc="-1">
                <a:solidFill>
                  <a:srgbClr val="000000"/>
                </a:solidFill>
                <a:latin typeface="Adobe 楷体 Std R"/>
                <a:ea typeface="Adobe 楷体 Std R"/>
              </a:rPr>
              <a:t>。</a:t>
            </a:r>
            <a:endParaRPr lang="en-US" sz="1800" b="0" strike="noStrike" spc="-1">
              <a:latin typeface="Arial"/>
            </a:endParaRPr>
          </a:p>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股票代號</a:t>
            </a:r>
            <a:r>
              <a:rPr lang="en-US" sz="1600" b="0" strike="noStrike" spc="-1">
                <a:solidFill>
                  <a:srgbClr val="000000"/>
                </a:solidFill>
                <a:latin typeface="Adobe 楷体 Std R"/>
                <a:ea typeface="Adobe 楷体 Std R"/>
              </a:rPr>
              <a:t>: 2435</a:t>
            </a:r>
            <a:r>
              <a:rPr lang="zh-TW" sz="1600" b="0" strike="noStrike" spc="-1">
                <a:solidFill>
                  <a:srgbClr val="000000"/>
                </a:solidFill>
                <a:latin typeface="Adobe 楷体 Std R"/>
                <a:ea typeface="Adobe 楷体 Std R"/>
              </a:rPr>
              <a:t>、</a:t>
            </a:r>
            <a:r>
              <a:rPr lang="en-US" sz="1600" b="0" strike="noStrike" spc="-1">
                <a:solidFill>
                  <a:srgbClr val="000000"/>
                </a:solidFill>
                <a:latin typeface="Adobe 楷体 Std R"/>
                <a:ea typeface="Adobe 楷体 Std R"/>
              </a:rPr>
              <a:t>6590...</a:t>
            </a:r>
            <a:r>
              <a:rPr lang="zh-TW" sz="1600" b="0" strike="noStrike" spc="-1">
                <a:solidFill>
                  <a:srgbClr val="000000"/>
                </a:solidFill>
                <a:latin typeface="Adobe 楷体 Std R"/>
                <a:ea typeface="Adobe 楷体 Std R"/>
              </a:rPr>
              <a:t>等。</a:t>
            </a:r>
            <a:endParaRPr lang="en-US" sz="1600" b="0" strike="noStrike" spc="-1">
              <a:latin typeface="Arial"/>
            </a:endParaRPr>
          </a:p>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公司簡稱</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凌群、普鴻</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等。</a:t>
            </a:r>
            <a:endParaRPr lang="en-US" sz="1600" b="0" strike="noStrike" spc="-1">
              <a:latin typeface="Arial"/>
            </a:endParaRPr>
          </a:p>
        </p:txBody>
      </p:sp>
      <p:sp>
        <p:nvSpPr>
          <p:cNvPr id="345" name="CustomShape 14"/>
          <p:cNvSpPr/>
          <p:nvPr/>
        </p:nvSpPr>
        <p:spPr>
          <a:xfrm>
            <a:off x="7045560" y="1636200"/>
            <a:ext cx="1872000" cy="2894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46" name="CustomShape 15"/>
          <p:cNvSpPr/>
          <p:nvPr/>
        </p:nvSpPr>
        <p:spPr>
          <a:xfrm>
            <a:off x="6847560" y="165672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pic>
        <p:nvPicPr>
          <p:cNvPr id="347" name="Picture 5"/>
          <p:cNvPicPr/>
          <p:nvPr/>
        </p:nvPicPr>
        <p:blipFill>
          <a:blip r:embed="rId5"/>
          <a:stretch/>
        </p:blipFill>
        <p:spPr>
          <a:xfrm>
            <a:off x="3357360" y="3003840"/>
            <a:ext cx="5174640" cy="2006280"/>
          </a:xfrm>
          <a:prstGeom prst="rect">
            <a:avLst/>
          </a:prstGeom>
          <a:ln w="0">
            <a:noFill/>
          </a:ln>
        </p:spPr>
      </p:pic>
      <p:sp>
        <p:nvSpPr>
          <p:cNvPr id="348" name="CustomShape 16"/>
          <p:cNvSpPr/>
          <p:nvPr/>
        </p:nvSpPr>
        <p:spPr>
          <a:xfrm>
            <a:off x="7380360" y="2427840"/>
            <a:ext cx="359640" cy="431640"/>
          </a:xfrm>
          <a:prstGeom prst="downArrow">
            <a:avLst>
              <a:gd name="adj1" fmla="val 5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349" name="CustomShape 17"/>
          <p:cNvSpPr/>
          <p:nvPr/>
        </p:nvSpPr>
        <p:spPr>
          <a:xfrm>
            <a:off x="7596360" y="3442680"/>
            <a:ext cx="719640" cy="1505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50" name="CustomShape 18"/>
          <p:cNvSpPr/>
          <p:nvPr/>
        </p:nvSpPr>
        <p:spPr>
          <a:xfrm>
            <a:off x="7821360" y="321084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351" name="CustomShape 19"/>
          <p:cNvSpPr/>
          <p:nvPr/>
        </p:nvSpPr>
        <p:spPr>
          <a:xfrm>
            <a:off x="4271400" y="3480120"/>
            <a:ext cx="300240" cy="14677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52" name="CustomShape 20"/>
          <p:cNvSpPr/>
          <p:nvPr/>
        </p:nvSpPr>
        <p:spPr>
          <a:xfrm>
            <a:off x="4303080" y="326016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d</a:t>
            </a:r>
            <a:endParaRPr lang="en-US" sz="1200" b="0" strike="noStrike" spc="-1">
              <a:latin typeface="Arial"/>
            </a:endParaRPr>
          </a:p>
        </p:txBody>
      </p:sp>
      <p:sp>
        <p:nvSpPr>
          <p:cNvPr id="353" name="CustomShape 21"/>
          <p:cNvSpPr/>
          <p:nvPr/>
        </p:nvSpPr>
        <p:spPr>
          <a:xfrm>
            <a:off x="3957840" y="3480120"/>
            <a:ext cx="300240" cy="14677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54" name="CustomShape 22"/>
          <p:cNvSpPr/>
          <p:nvPr/>
        </p:nvSpPr>
        <p:spPr>
          <a:xfrm>
            <a:off x="4002480" y="325800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c</a:t>
            </a:r>
            <a:endParaRPr lang="en-US" sz="1200" b="0" strike="noStrike" spc="-1">
              <a:latin typeface="Arial"/>
            </a:endParaRPr>
          </a:p>
        </p:txBody>
      </p:sp>
      <p:pic>
        <p:nvPicPr>
          <p:cNvPr id="355" name="Picture 2"/>
          <p:cNvPicPr/>
          <p:nvPr/>
        </p:nvPicPr>
        <p:blipFill>
          <a:blip r:embed="rId6"/>
          <a:stretch/>
        </p:blipFill>
        <p:spPr>
          <a:xfrm>
            <a:off x="4108320" y="597960"/>
            <a:ext cx="1251000" cy="620280"/>
          </a:xfrm>
          <a:prstGeom prst="rect">
            <a:avLst/>
          </a:prstGeom>
          <a:ln w="0">
            <a:noFill/>
          </a:ln>
        </p:spPr>
      </p:pic>
      <p:sp>
        <p:nvSpPr>
          <p:cNvPr id="356" name="CustomShape 23"/>
          <p:cNvSpPr/>
          <p:nvPr/>
        </p:nvSpPr>
        <p:spPr>
          <a:xfrm>
            <a:off x="689400" y="1779840"/>
            <a:ext cx="2330640" cy="820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使用</a:t>
            </a:r>
            <a:r>
              <a:rPr lang="zh-TW" sz="1600" b="0" strike="noStrike" spc="-1">
                <a:solidFill>
                  <a:srgbClr val="0000CC"/>
                </a:solidFill>
                <a:latin typeface="Adobe 楷体 Std R"/>
                <a:ea typeface="Adobe 楷体 Std R"/>
              </a:rPr>
              <a:t>靜態網頁</a:t>
            </a:r>
            <a:r>
              <a:rPr lang="zh-TW" sz="1600" b="0" strike="noStrike" spc="-1">
                <a:solidFill>
                  <a:srgbClr val="000000"/>
                </a:solidFill>
                <a:latin typeface="Adobe 楷体 Std R"/>
                <a:ea typeface="Adobe 楷体 Std R"/>
              </a:rPr>
              <a:t>抓取方式</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擷取產業別、所屬產業、股票代號及公司簡稱</a:t>
            </a:r>
            <a:r>
              <a:rPr lang="en-US" sz="1600" b="0" strike="noStrike" spc="-1">
                <a:solidFill>
                  <a:srgbClr val="000000"/>
                </a:solidFill>
                <a:latin typeface="Adobe 楷体 Std R"/>
                <a:ea typeface="Adobe 楷体 Std R"/>
              </a:rPr>
              <a:t>.</a:t>
            </a:r>
            <a:endParaRPr lang="en-US" sz="1600" b="0" strike="noStrike" spc="-1">
              <a:latin typeface="Arial"/>
            </a:endParaRPr>
          </a:p>
        </p:txBody>
      </p:sp>
      <p:grpSp>
        <p:nvGrpSpPr>
          <p:cNvPr id="357" name="Group 24"/>
          <p:cNvGrpSpPr/>
          <p:nvPr/>
        </p:nvGrpSpPr>
        <p:grpSpPr>
          <a:xfrm>
            <a:off x="556920" y="2971800"/>
            <a:ext cx="2177280" cy="1658880"/>
            <a:chOff x="556920" y="2971800"/>
            <a:chExt cx="2177280" cy="1658880"/>
          </a:xfrm>
        </p:grpSpPr>
        <p:pic>
          <p:nvPicPr>
            <p:cNvPr id="358" name="Picture 3"/>
            <p:cNvPicPr/>
            <p:nvPr/>
          </p:nvPicPr>
          <p:blipFill>
            <a:blip r:embed="rId7"/>
            <a:stretch/>
          </p:blipFill>
          <p:spPr>
            <a:xfrm>
              <a:off x="1294560" y="3759480"/>
              <a:ext cx="1439640" cy="871200"/>
            </a:xfrm>
            <a:prstGeom prst="rect">
              <a:avLst/>
            </a:prstGeom>
            <a:ln w="0">
              <a:noFill/>
            </a:ln>
          </p:spPr>
        </p:pic>
        <p:pic>
          <p:nvPicPr>
            <p:cNvPr id="359" name="Picture 2"/>
            <p:cNvPicPr/>
            <p:nvPr/>
          </p:nvPicPr>
          <p:blipFill>
            <a:blip r:embed="rId8"/>
            <a:stretch/>
          </p:blipFill>
          <p:spPr>
            <a:xfrm>
              <a:off x="556920" y="2971800"/>
              <a:ext cx="1439640" cy="941400"/>
            </a:xfrm>
            <a:prstGeom prst="rect">
              <a:avLst/>
            </a:prstGeom>
            <a:ln w="0">
              <a:noFill/>
            </a:ln>
          </p:spPr>
        </p:pic>
      </p:grpSp>
      <p:sp>
        <p:nvSpPr>
          <p:cNvPr id="360" name="CustomShape 25"/>
          <p:cNvSpPr/>
          <p:nvPr/>
        </p:nvSpPr>
        <p:spPr>
          <a:xfrm>
            <a:off x="531000" y="2668320"/>
            <a:ext cx="1170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靜態網頁爬蟲</a:t>
            </a:r>
            <a:r>
              <a:rPr lang="en-US" sz="1200" b="0" strike="noStrike" spc="-1">
                <a:solidFill>
                  <a:srgbClr val="0000CC"/>
                </a:solidFill>
                <a:latin typeface="Adobe 楷体 Std R"/>
                <a:ea typeface="Adobe 楷体 Std R"/>
              </a:rPr>
              <a:t>:</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Picture 5"/>
          <p:cNvPicPr/>
          <p:nvPr/>
        </p:nvPicPr>
        <p:blipFill>
          <a:blip r:embed="rId2"/>
          <a:stretch/>
        </p:blipFill>
        <p:spPr>
          <a:xfrm>
            <a:off x="7308000" y="1437840"/>
            <a:ext cx="1368000" cy="1349640"/>
          </a:xfrm>
          <a:prstGeom prst="rect">
            <a:avLst/>
          </a:prstGeom>
          <a:ln w="0">
            <a:noFill/>
          </a:ln>
        </p:spPr>
      </p:pic>
      <p:pic>
        <p:nvPicPr>
          <p:cNvPr id="362" name="Picture 2"/>
          <p:cNvPicPr/>
          <p:nvPr/>
        </p:nvPicPr>
        <p:blipFill>
          <a:blip r:embed="rId3"/>
          <a:stretch/>
        </p:blipFill>
        <p:spPr>
          <a:xfrm>
            <a:off x="3852000" y="3154320"/>
            <a:ext cx="885600" cy="1885680"/>
          </a:xfrm>
          <a:prstGeom prst="rect">
            <a:avLst/>
          </a:prstGeom>
          <a:ln w="0">
            <a:noFill/>
          </a:ln>
        </p:spPr>
      </p:pic>
      <p:pic>
        <p:nvPicPr>
          <p:cNvPr id="363" name="Picture 3"/>
          <p:cNvPicPr/>
          <p:nvPr/>
        </p:nvPicPr>
        <p:blipFill>
          <a:blip r:embed="rId4"/>
          <a:stretch/>
        </p:blipFill>
        <p:spPr>
          <a:xfrm>
            <a:off x="5022000" y="3836880"/>
            <a:ext cx="4107240" cy="1182960"/>
          </a:xfrm>
          <a:prstGeom prst="rect">
            <a:avLst/>
          </a:prstGeom>
          <a:ln w="0">
            <a:noFill/>
          </a:ln>
        </p:spPr>
      </p:pic>
      <p:grpSp>
        <p:nvGrpSpPr>
          <p:cNvPr id="364" name="Group 1"/>
          <p:cNvGrpSpPr/>
          <p:nvPr/>
        </p:nvGrpSpPr>
        <p:grpSpPr>
          <a:xfrm>
            <a:off x="539640" y="555480"/>
            <a:ext cx="9108720" cy="705240"/>
            <a:chOff x="539640" y="555480"/>
            <a:chExt cx="9108720" cy="705240"/>
          </a:xfrm>
        </p:grpSpPr>
        <p:pic>
          <p:nvPicPr>
            <p:cNvPr id="365" name="图片 3"/>
            <p:cNvPicPr/>
            <p:nvPr/>
          </p:nvPicPr>
          <p:blipFill>
            <a:blip r:embed="rId5"/>
            <a:stretch/>
          </p:blipFill>
          <p:spPr>
            <a:xfrm>
              <a:off x="539640" y="555480"/>
              <a:ext cx="683640" cy="705240"/>
            </a:xfrm>
            <a:prstGeom prst="rect">
              <a:avLst/>
            </a:prstGeom>
            <a:ln w="0">
              <a:noFill/>
            </a:ln>
          </p:spPr>
        </p:pic>
        <p:sp>
          <p:nvSpPr>
            <p:cNvPr id="366"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二</a:t>
              </a:r>
              <a:endParaRPr lang="en-US" sz="2400" b="0" strike="noStrike" spc="-1">
                <a:latin typeface="Arial"/>
              </a:endParaRPr>
            </a:p>
          </p:txBody>
        </p:sp>
        <p:sp>
          <p:nvSpPr>
            <p:cNvPr id="367" name="CustomShape 3"/>
            <p:cNvSpPr/>
            <p:nvPr/>
          </p:nvSpPr>
          <p:spPr>
            <a:xfrm>
              <a:off x="1187640" y="627480"/>
              <a:ext cx="846072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公司資料加上分類屬性上傳</a:t>
              </a:r>
              <a:r>
                <a:rPr lang="en-US" sz="2800" b="1" strike="noStrike" spc="-1">
                  <a:solidFill>
                    <a:srgbClr val="0000CC"/>
                  </a:solidFill>
                  <a:latin typeface="Adobe 楷体 Std R"/>
                  <a:ea typeface="Adobe 楷体 Std R"/>
                </a:rPr>
                <a:t>Firebase</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368" name="Group 4"/>
          <p:cNvGrpSpPr/>
          <p:nvPr/>
        </p:nvGrpSpPr>
        <p:grpSpPr>
          <a:xfrm>
            <a:off x="603720" y="1261080"/>
            <a:ext cx="1625400" cy="467280"/>
            <a:chOff x="603720" y="1261080"/>
            <a:chExt cx="1625400" cy="467280"/>
          </a:xfrm>
        </p:grpSpPr>
        <p:grpSp>
          <p:nvGrpSpPr>
            <p:cNvPr id="369" name="Group 5"/>
            <p:cNvGrpSpPr/>
            <p:nvPr/>
          </p:nvGrpSpPr>
          <p:grpSpPr>
            <a:xfrm>
              <a:off x="603720" y="1300320"/>
              <a:ext cx="411120" cy="428040"/>
              <a:chOff x="603720" y="1300320"/>
              <a:chExt cx="411120" cy="428040"/>
            </a:xfrm>
          </p:grpSpPr>
          <p:pic>
            <p:nvPicPr>
              <p:cNvPr id="370" name="图片 3"/>
              <p:cNvPicPr/>
              <p:nvPr/>
            </p:nvPicPr>
            <p:blipFill>
              <a:blip r:embed="rId5"/>
              <a:stretch/>
            </p:blipFill>
            <p:spPr>
              <a:xfrm>
                <a:off x="603720" y="1305720"/>
                <a:ext cx="411120" cy="422640"/>
              </a:xfrm>
              <a:prstGeom prst="rect">
                <a:avLst/>
              </a:prstGeom>
              <a:ln w="0">
                <a:noFill/>
              </a:ln>
            </p:spPr>
          </p:pic>
          <p:sp>
            <p:nvSpPr>
              <p:cNvPr id="371"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372"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373" name="Group 8"/>
          <p:cNvGrpSpPr/>
          <p:nvPr/>
        </p:nvGrpSpPr>
        <p:grpSpPr>
          <a:xfrm>
            <a:off x="2988000" y="1258200"/>
            <a:ext cx="2867040" cy="467280"/>
            <a:chOff x="2988000" y="1258200"/>
            <a:chExt cx="2867040" cy="467280"/>
          </a:xfrm>
        </p:grpSpPr>
        <p:grpSp>
          <p:nvGrpSpPr>
            <p:cNvPr id="374" name="Group 9"/>
            <p:cNvGrpSpPr/>
            <p:nvPr/>
          </p:nvGrpSpPr>
          <p:grpSpPr>
            <a:xfrm>
              <a:off x="2988000" y="1297080"/>
              <a:ext cx="411120" cy="428400"/>
              <a:chOff x="2988000" y="1297080"/>
              <a:chExt cx="411120" cy="428400"/>
            </a:xfrm>
          </p:grpSpPr>
          <p:pic>
            <p:nvPicPr>
              <p:cNvPr id="375" name="图片 3"/>
              <p:cNvPicPr/>
              <p:nvPr/>
            </p:nvPicPr>
            <p:blipFill>
              <a:blip r:embed="rId5"/>
              <a:stretch/>
            </p:blipFill>
            <p:spPr>
              <a:xfrm>
                <a:off x="2988000" y="1302840"/>
                <a:ext cx="411120" cy="422640"/>
              </a:xfrm>
              <a:prstGeom prst="rect">
                <a:avLst/>
              </a:prstGeom>
              <a:ln w="0">
                <a:noFill/>
              </a:ln>
            </p:spPr>
          </p:pic>
          <p:sp>
            <p:nvSpPr>
              <p:cNvPr id="376"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377" name="CustomShape 11"/>
            <p:cNvSpPr/>
            <p:nvPr/>
          </p:nvSpPr>
          <p:spPr>
            <a:xfrm>
              <a:off x="3387960" y="1258200"/>
              <a:ext cx="24670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資料比對及上傳</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378" name="CustomShape 12"/>
          <p:cNvSpPr/>
          <p:nvPr/>
        </p:nvSpPr>
        <p:spPr>
          <a:xfrm>
            <a:off x="2893680" y="1635480"/>
            <a:ext cx="4794120" cy="1063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產業別</a:t>
            </a:r>
            <a:r>
              <a:rPr lang="en-US" sz="1600" b="0" strike="noStrike" spc="-1">
                <a:solidFill>
                  <a:srgbClr val="000000"/>
                </a:solidFill>
                <a:latin typeface="Adobe 楷体 Std R"/>
                <a:ea typeface="Adobe 楷体 Std R"/>
              </a:rPr>
              <a:t>_</a:t>
            </a:r>
            <a:r>
              <a:rPr lang="zh-TW" sz="1600" b="0" strike="noStrike" spc="-1">
                <a:solidFill>
                  <a:srgbClr val="000000"/>
                </a:solidFill>
                <a:latin typeface="Adobe 楷体 Std R"/>
                <a:ea typeface="Adobe 楷体 Std R"/>
              </a:rPr>
              <a:t>所屬產業</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金融科技</a:t>
            </a:r>
            <a:r>
              <a:rPr lang="en-US" sz="1600" b="0" strike="noStrike" spc="-1">
                <a:solidFill>
                  <a:srgbClr val="000000"/>
                </a:solidFill>
                <a:latin typeface="Adobe 楷体 Std R"/>
                <a:ea typeface="Adobe 楷体 Std R"/>
              </a:rPr>
              <a:t>_</a:t>
            </a:r>
            <a:r>
              <a:rPr lang="zh-TW" sz="1600" b="0" strike="noStrike" spc="-1">
                <a:solidFill>
                  <a:srgbClr val="000000"/>
                </a:solidFill>
                <a:latin typeface="Adobe 楷体 Std R"/>
                <a:ea typeface="Adobe 楷体 Std R"/>
              </a:rPr>
              <a:t>理財投資</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等。</a:t>
            </a:r>
            <a:endParaRPr lang="en-US" sz="1600" b="0" strike="noStrike" spc="-1">
              <a:latin typeface="Arial"/>
            </a:endParaRPr>
          </a:p>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屬性分類</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土、木、水、火、金。</a:t>
            </a:r>
            <a:endParaRPr lang="en-US" sz="1600" b="0" strike="noStrike" spc="-1">
              <a:latin typeface="Arial"/>
            </a:endParaRPr>
          </a:p>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資料格式</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股票代碼、產業別</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所屬產業、</a:t>
            </a:r>
            <a:endParaRPr lang="en-US" sz="1600" b="0" strike="noStrike" spc="-1">
              <a:latin typeface="Arial"/>
            </a:endParaRPr>
          </a:p>
          <a:p>
            <a:pPr>
              <a:lnSpc>
                <a:spcPct val="100000"/>
              </a:lnSpc>
            </a:pP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公司簡稱、屬性分類。</a:t>
            </a:r>
            <a:endParaRPr lang="en-US" sz="1600" b="0" strike="noStrike" spc="-1">
              <a:latin typeface="Arial"/>
            </a:endParaRPr>
          </a:p>
        </p:txBody>
      </p:sp>
      <p:sp>
        <p:nvSpPr>
          <p:cNvPr id="379" name="CustomShape 13"/>
          <p:cNvSpPr/>
          <p:nvPr/>
        </p:nvSpPr>
        <p:spPr>
          <a:xfrm>
            <a:off x="7390440" y="1519200"/>
            <a:ext cx="1097640" cy="12682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80" name="CustomShape 14"/>
          <p:cNvSpPr/>
          <p:nvPr/>
        </p:nvSpPr>
        <p:spPr>
          <a:xfrm>
            <a:off x="7276320" y="1184760"/>
            <a:ext cx="8787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 Excel </a:t>
            </a:r>
            <a:r>
              <a:rPr lang="zh-TW" sz="1200" b="0" strike="noStrike" spc="-1">
                <a:solidFill>
                  <a:srgbClr val="FF0000"/>
                </a:solidFill>
                <a:latin typeface="Adobe 楷体 Std R"/>
                <a:ea typeface="Adobe 楷体 Std R"/>
              </a:rPr>
              <a:t>檔</a:t>
            </a:r>
            <a:endParaRPr lang="en-US" sz="1200" b="0" strike="noStrike" spc="-1">
              <a:latin typeface="Arial"/>
            </a:endParaRPr>
          </a:p>
        </p:txBody>
      </p:sp>
      <p:sp>
        <p:nvSpPr>
          <p:cNvPr id="381" name="CustomShape 15"/>
          <p:cNvSpPr/>
          <p:nvPr/>
        </p:nvSpPr>
        <p:spPr>
          <a:xfrm>
            <a:off x="3975840" y="3504960"/>
            <a:ext cx="719640" cy="1505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82" name="CustomShape 16"/>
          <p:cNvSpPr/>
          <p:nvPr/>
        </p:nvSpPr>
        <p:spPr>
          <a:xfrm>
            <a:off x="4237920" y="330300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383" name="CustomShape 17"/>
          <p:cNvSpPr/>
          <p:nvPr/>
        </p:nvSpPr>
        <p:spPr>
          <a:xfrm>
            <a:off x="5505480" y="4043160"/>
            <a:ext cx="3314520" cy="9763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84" name="CustomShape 18"/>
          <p:cNvSpPr/>
          <p:nvPr/>
        </p:nvSpPr>
        <p:spPr>
          <a:xfrm>
            <a:off x="5298480" y="438300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c</a:t>
            </a:r>
            <a:endParaRPr lang="en-US" sz="1200" b="0" strike="noStrike" spc="-1">
              <a:latin typeface="Arial"/>
            </a:endParaRPr>
          </a:p>
        </p:txBody>
      </p:sp>
      <p:sp>
        <p:nvSpPr>
          <p:cNvPr id="385" name="CustomShape 19"/>
          <p:cNvSpPr/>
          <p:nvPr/>
        </p:nvSpPr>
        <p:spPr>
          <a:xfrm>
            <a:off x="689400" y="1717200"/>
            <a:ext cx="2330640" cy="1793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使用</a:t>
            </a:r>
            <a:r>
              <a:rPr lang="en-US" sz="1600" b="0" strike="noStrike" spc="-1">
                <a:solidFill>
                  <a:srgbClr val="0000CC"/>
                </a:solidFill>
                <a:latin typeface="Adobe 楷体 Std R"/>
                <a:ea typeface="Adobe 楷体 Std R"/>
              </a:rPr>
              <a:t>pandas</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開啟產業分類表</a:t>
            </a:r>
            <a:r>
              <a:rPr lang="en-US" sz="1600" b="0" strike="noStrike" spc="-1">
                <a:solidFill>
                  <a:srgbClr val="000000"/>
                </a:solidFill>
                <a:latin typeface="Adobe 楷体 Std R"/>
                <a:ea typeface="Adobe 楷体 Std R"/>
              </a:rPr>
              <a:t>(excel</a:t>
            </a:r>
            <a:r>
              <a:rPr lang="zh-TW" sz="1600" b="0" strike="noStrike" spc="-1">
                <a:solidFill>
                  <a:srgbClr val="000000"/>
                </a:solidFill>
                <a:latin typeface="Adobe 楷体 Std R"/>
                <a:ea typeface="Adobe 楷体 Std R"/>
              </a:rPr>
              <a:t>檔</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並配合財報狗資料</a:t>
            </a:r>
            <a:r>
              <a:rPr lang="zh-TW" sz="1600" b="0" strike="noStrike" spc="-1">
                <a:solidFill>
                  <a:srgbClr val="0000CC"/>
                </a:solidFill>
                <a:latin typeface="Adobe 楷体 Std R"/>
                <a:ea typeface="Adobe 楷体 Std R"/>
              </a:rPr>
              <a:t>依”產業別</a:t>
            </a:r>
            <a:r>
              <a:rPr lang="en-US" sz="1600" b="0" strike="noStrike" spc="-1">
                <a:solidFill>
                  <a:srgbClr val="0000CC"/>
                </a:solidFill>
                <a:latin typeface="Adobe 楷体 Std R"/>
                <a:ea typeface="Adobe 楷体 Std R"/>
              </a:rPr>
              <a:t>_</a:t>
            </a:r>
            <a:r>
              <a:rPr lang="zh-TW" sz="1600" b="0" strike="noStrike" spc="-1">
                <a:solidFill>
                  <a:srgbClr val="0000CC"/>
                </a:solidFill>
                <a:latin typeface="Adobe 楷体 Std R"/>
                <a:ea typeface="Adobe 楷体 Std R"/>
              </a:rPr>
              <a:t>所屬產業”做關聯鍵</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使各公司依屬性別分類上傳至</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雲端資料庫。</a:t>
            </a:r>
            <a:endParaRPr lang="en-US" sz="1600" b="0" strike="noStrike" spc="-1">
              <a:latin typeface="Arial"/>
            </a:endParaRPr>
          </a:p>
        </p:txBody>
      </p:sp>
      <p:pic>
        <p:nvPicPr>
          <p:cNvPr id="386" name="Picture 6"/>
          <p:cNvPicPr/>
          <p:nvPr/>
        </p:nvPicPr>
        <p:blipFill>
          <a:blip r:embed="rId6"/>
          <a:stretch/>
        </p:blipFill>
        <p:spPr>
          <a:xfrm>
            <a:off x="5027040" y="3078720"/>
            <a:ext cx="4102200" cy="676800"/>
          </a:xfrm>
          <a:prstGeom prst="rect">
            <a:avLst/>
          </a:prstGeom>
          <a:ln w="0">
            <a:noFill/>
          </a:ln>
        </p:spPr>
      </p:pic>
      <p:sp>
        <p:nvSpPr>
          <p:cNvPr id="387" name="CustomShape 20"/>
          <p:cNvSpPr/>
          <p:nvPr/>
        </p:nvSpPr>
        <p:spPr>
          <a:xfrm>
            <a:off x="5027040" y="3381840"/>
            <a:ext cx="4116600" cy="197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88" name="CustomShape 21"/>
          <p:cNvSpPr/>
          <p:nvPr/>
        </p:nvSpPr>
        <p:spPr>
          <a:xfrm>
            <a:off x="5001480" y="2860920"/>
            <a:ext cx="9702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 </a:t>
            </a:r>
            <a:r>
              <a:rPr lang="zh-TW" sz="1200" b="0" strike="noStrike" spc="-1">
                <a:solidFill>
                  <a:srgbClr val="FF0000"/>
                </a:solidFill>
                <a:latin typeface="Adobe 楷体 Std R"/>
                <a:ea typeface="Adobe 楷体 Std R"/>
              </a:rPr>
              <a:t>爬蟲程式</a:t>
            </a:r>
            <a:endParaRPr lang="en-US" sz="1200" b="0" strike="noStrike" spc="-1">
              <a:latin typeface="Arial"/>
            </a:endParaRPr>
          </a:p>
        </p:txBody>
      </p:sp>
      <p:sp>
        <p:nvSpPr>
          <p:cNvPr id="389" name="CustomShape 22"/>
          <p:cNvSpPr/>
          <p:nvPr/>
        </p:nvSpPr>
        <p:spPr>
          <a:xfrm>
            <a:off x="7650000" y="2903040"/>
            <a:ext cx="90000" cy="388440"/>
          </a:xfrm>
          <a:prstGeom prst="upDown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pic>
        <p:nvPicPr>
          <p:cNvPr id="390" name="Picture 2"/>
          <p:cNvPicPr/>
          <p:nvPr/>
        </p:nvPicPr>
        <p:blipFill>
          <a:blip r:embed="rId7"/>
          <a:stretch/>
        </p:blipFill>
        <p:spPr>
          <a:xfrm>
            <a:off x="330480" y="3628080"/>
            <a:ext cx="1439640" cy="737640"/>
          </a:xfrm>
          <a:prstGeom prst="rect">
            <a:avLst/>
          </a:prstGeom>
          <a:ln w="0">
            <a:noFill/>
          </a:ln>
        </p:spPr>
      </p:pic>
      <p:pic>
        <p:nvPicPr>
          <p:cNvPr id="391" name="Picture 3"/>
          <p:cNvPicPr/>
          <p:nvPr/>
        </p:nvPicPr>
        <p:blipFill>
          <a:blip r:embed="rId8"/>
          <a:stretch/>
        </p:blipFill>
        <p:spPr>
          <a:xfrm>
            <a:off x="2051640" y="3467880"/>
            <a:ext cx="1439640" cy="1373040"/>
          </a:xfrm>
          <a:prstGeom prst="rect">
            <a:avLst/>
          </a:prstGeom>
          <a:ln w="0">
            <a:noFill/>
          </a:ln>
        </p:spPr>
      </p:pic>
      <p:sp>
        <p:nvSpPr>
          <p:cNvPr id="392" name="CustomShape 23"/>
          <p:cNvSpPr/>
          <p:nvPr/>
        </p:nvSpPr>
        <p:spPr>
          <a:xfrm>
            <a:off x="333720" y="3363840"/>
            <a:ext cx="6595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CC"/>
                </a:solidFill>
                <a:latin typeface="Adobe 楷体 Std R"/>
                <a:ea typeface="Adobe 楷体 Std R"/>
              </a:rPr>
              <a:t>pandas</a:t>
            </a:r>
            <a:r>
              <a:rPr lang="en-US" sz="1200" b="0" strike="noStrike" spc="-1">
                <a:solidFill>
                  <a:srgbClr val="000000"/>
                </a:solidFill>
                <a:latin typeface="Adobe 楷体 Std R"/>
                <a:ea typeface="Adobe 楷体 Std R"/>
              </a:rPr>
              <a:t> </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393" name="CustomShape 24"/>
          <p:cNvSpPr/>
          <p:nvPr/>
        </p:nvSpPr>
        <p:spPr>
          <a:xfrm>
            <a:off x="2058120" y="3220920"/>
            <a:ext cx="10483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上傳</a:t>
            </a:r>
            <a:r>
              <a:rPr lang="en-US" sz="1200" b="0" strike="noStrike" spc="-1">
                <a:solidFill>
                  <a:srgbClr val="0000CC"/>
                </a:solidFill>
                <a:latin typeface="Adobe 楷体 Std R"/>
                <a:ea typeface="Adobe 楷体 Std R"/>
              </a:rPr>
              <a:t>Firebase:</a:t>
            </a:r>
            <a:endParaRPr lang="en-US" sz="1200" b="0" strike="noStrike" spc="-1">
              <a:latin typeface="Arial"/>
            </a:endParaRPr>
          </a:p>
        </p:txBody>
      </p:sp>
      <p:pic>
        <p:nvPicPr>
          <p:cNvPr id="394" name="Picture 2"/>
          <p:cNvPicPr/>
          <p:nvPr/>
        </p:nvPicPr>
        <p:blipFill>
          <a:blip r:embed="rId9"/>
          <a:stretch/>
        </p:blipFill>
        <p:spPr>
          <a:xfrm>
            <a:off x="8130960" y="946800"/>
            <a:ext cx="456840" cy="4759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Picture 3"/>
          <p:cNvPicPr/>
          <p:nvPr/>
        </p:nvPicPr>
        <p:blipFill>
          <a:blip r:embed="rId2"/>
          <a:stretch/>
        </p:blipFill>
        <p:spPr>
          <a:xfrm>
            <a:off x="3468600" y="3617640"/>
            <a:ext cx="5675040" cy="1325160"/>
          </a:xfrm>
          <a:prstGeom prst="rect">
            <a:avLst/>
          </a:prstGeom>
          <a:ln w="0">
            <a:noFill/>
          </a:ln>
        </p:spPr>
      </p:pic>
      <p:grpSp>
        <p:nvGrpSpPr>
          <p:cNvPr id="396" name="Group 1"/>
          <p:cNvGrpSpPr/>
          <p:nvPr/>
        </p:nvGrpSpPr>
        <p:grpSpPr>
          <a:xfrm>
            <a:off x="539640" y="555480"/>
            <a:ext cx="9108720" cy="705240"/>
            <a:chOff x="539640" y="555480"/>
            <a:chExt cx="9108720" cy="705240"/>
          </a:xfrm>
        </p:grpSpPr>
        <p:pic>
          <p:nvPicPr>
            <p:cNvPr id="397" name="图片 3"/>
            <p:cNvPicPr/>
            <p:nvPr/>
          </p:nvPicPr>
          <p:blipFill>
            <a:blip r:embed="rId3"/>
            <a:stretch/>
          </p:blipFill>
          <p:spPr>
            <a:xfrm>
              <a:off x="539640" y="555480"/>
              <a:ext cx="683640" cy="705240"/>
            </a:xfrm>
            <a:prstGeom prst="rect">
              <a:avLst/>
            </a:prstGeom>
            <a:ln w="0">
              <a:noFill/>
            </a:ln>
          </p:spPr>
        </p:pic>
        <p:sp>
          <p:nvSpPr>
            <p:cNvPr id="398"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三</a:t>
              </a:r>
              <a:endParaRPr lang="en-US" sz="2400" b="0" strike="noStrike" spc="-1">
                <a:latin typeface="Arial"/>
              </a:endParaRPr>
            </a:p>
          </p:txBody>
        </p:sp>
        <p:sp>
          <p:nvSpPr>
            <p:cNvPr id="399" name="CustomShape 3"/>
            <p:cNvSpPr/>
            <p:nvPr/>
          </p:nvSpPr>
          <p:spPr>
            <a:xfrm>
              <a:off x="1187640" y="627480"/>
              <a:ext cx="846072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擷取</a:t>
              </a:r>
              <a:r>
                <a:rPr lang="en-US" sz="2800" b="1" strike="noStrike" spc="-1">
                  <a:solidFill>
                    <a:srgbClr val="0000CC"/>
                  </a:solidFill>
                  <a:latin typeface="Adobe 楷体 Std R"/>
                  <a:ea typeface="Adobe 楷体 Std R"/>
                </a:rPr>
                <a:t>Goodinfo</a:t>
              </a:r>
              <a:r>
                <a:rPr lang="zh-TW" sz="2800" b="1" strike="noStrike" spc="-1">
                  <a:solidFill>
                    <a:srgbClr val="000000"/>
                  </a:solidFill>
                  <a:latin typeface="Adobe 楷体 Std R"/>
                  <a:ea typeface="Adobe 楷体 Std R"/>
                </a:rPr>
                <a:t>公司</a:t>
              </a:r>
              <a:r>
                <a:rPr lang="en-US" sz="2800" b="1" strike="noStrike" spc="-1">
                  <a:solidFill>
                    <a:srgbClr val="000000"/>
                  </a:solidFill>
                  <a:latin typeface="Adobe 楷体 Std R"/>
                  <a:ea typeface="Adobe 楷体 Std R"/>
                </a:rPr>
                <a:t>ROE</a:t>
              </a:r>
              <a:r>
                <a:rPr lang="zh-TW" sz="2800" b="1" strike="noStrike" spc="-1">
                  <a:solidFill>
                    <a:srgbClr val="000000"/>
                  </a:solidFill>
                  <a:latin typeface="Adobe 楷体 Std R"/>
                  <a:ea typeface="Adobe 楷体 Std R"/>
                </a:rPr>
                <a:t>累季資料上傳</a:t>
              </a:r>
              <a:r>
                <a:rPr lang="en-US" sz="2800" b="1" strike="noStrike" spc="-1">
                  <a:solidFill>
                    <a:srgbClr val="0000CC"/>
                  </a:solidFill>
                  <a:latin typeface="Adobe 楷体 Std R"/>
                  <a:ea typeface="Adobe 楷体 Std R"/>
                </a:rPr>
                <a:t>Firebase</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400" name="Group 4"/>
          <p:cNvGrpSpPr/>
          <p:nvPr/>
        </p:nvGrpSpPr>
        <p:grpSpPr>
          <a:xfrm>
            <a:off x="603720" y="1261080"/>
            <a:ext cx="1625400" cy="467280"/>
            <a:chOff x="603720" y="1261080"/>
            <a:chExt cx="1625400" cy="467280"/>
          </a:xfrm>
        </p:grpSpPr>
        <p:grpSp>
          <p:nvGrpSpPr>
            <p:cNvPr id="401" name="Group 5"/>
            <p:cNvGrpSpPr/>
            <p:nvPr/>
          </p:nvGrpSpPr>
          <p:grpSpPr>
            <a:xfrm>
              <a:off x="603720" y="1300320"/>
              <a:ext cx="411120" cy="428040"/>
              <a:chOff x="603720" y="1300320"/>
              <a:chExt cx="411120" cy="428040"/>
            </a:xfrm>
          </p:grpSpPr>
          <p:pic>
            <p:nvPicPr>
              <p:cNvPr id="402" name="图片 3"/>
              <p:cNvPicPr/>
              <p:nvPr/>
            </p:nvPicPr>
            <p:blipFill>
              <a:blip r:embed="rId3"/>
              <a:stretch/>
            </p:blipFill>
            <p:spPr>
              <a:xfrm>
                <a:off x="603720" y="1305720"/>
                <a:ext cx="411120" cy="422640"/>
              </a:xfrm>
              <a:prstGeom prst="rect">
                <a:avLst/>
              </a:prstGeom>
              <a:ln w="0">
                <a:noFill/>
              </a:ln>
            </p:spPr>
          </p:pic>
          <p:sp>
            <p:nvSpPr>
              <p:cNvPr id="403"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404"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405" name="Group 8"/>
          <p:cNvGrpSpPr/>
          <p:nvPr/>
        </p:nvGrpSpPr>
        <p:grpSpPr>
          <a:xfrm>
            <a:off x="2988000" y="1258200"/>
            <a:ext cx="2867040" cy="467280"/>
            <a:chOff x="2988000" y="1258200"/>
            <a:chExt cx="2867040" cy="467280"/>
          </a:xfrm>
        </p:grpSpPr>
        <p:grpSp>
          <p:nvGrpSpPr>
            <p:cNvPr id="406" name="Group 9"/>
            <p:cNvGrpSpPr/>
            <p:nvPr/>
          </p:nvGrpSpPr>
          <p:grpSpPr>
            <a:xfrm>
              <a:off x="2988000" y="1297080"/>
              <a:ext cx="411120" cy="428400"/>
              <a:chOff x="2988000" y="1297080"/>
              <a:chExt cx="411120" cy="428400"/>
            </a:xfrm>
          </p:grpSpPr>
          <p:pic>
            <p:nvPicPr>
              <p:cNvPr id="407" name="图片 3"/>
              <p:cNvPicPr/>
              <p:nvPr/>
            </p:nvPicPr>
            <p:blipFill>
              <a:blip r:embed="rId3"/>
              <a:stretch/>
            </p:blipFill>
            <p:spPr>
              <a:xfrm>
                <a:off x="2988000" y="1302840"/>
                <a:ext cx="411120" cy="422640"/>
              </a:xfrm>
              <a:prstGeom prst="rect">
                <a:avLst/>
              </a:prstGeom>
              <a:ln w="0">
                <a:noFill/>
              </a:ln>
            </p:spPr>
          </p:pic>
          <p:sp>
            <p:nvSpPr>
              <p:cNvPr id="408"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409" name="CustomShape 11"/>
            <p:cNvSpPr/>
            <p:nvPr/>
          </p:nvSpPr>
          <p:spPr>
            <a:xfrm>
              <a:off x="3387960" y="1258200"/>
              <a:ext cx="24670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資料擷取及上傳</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410" name="CustomShape 12"/>
          <p:cNvSpPr/>
          <p:nvPr/>
        </p:nvSpPr>
        <p:spPr>
          <a:xfrm>
            <a:off x="3152520" y="1635480"/>
            <a:ext cx="3557880" cy="820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股票代號</a:t>
            </a:r>
            <a:r>
              <a:rPr lang="en-US" sz="1600" b="0" strike="noStrike" spc="-1">
                <a:solidFill>
                  <a:srgbClr val="000000"/>
                </a:solidFill>
                <a:latin typeface="Adobe 楷体 Std R"/>
                <a:ea typeface="Adobe 楷体 Std R"/>
              </a:rPr>
              <a:t>: 2453...</a:t>
            </a:r>
            <a:r>
              <a:rPr lang="zh-TW" sz="1600" b="0" strike="noStrike" spc="-1">
                <a:solidFill>
                  <a:srgbClr val="000000"/>
                </a:solidFill>
                <a:latin typeface="Adobe 楷体 Std R"/>
                <a:ea typeface="Adobe 楷体 Std R"/>
              </a:rPr>
              <a:t>等。</a:t>
            </a:r>
            <a:endParaRPr lang="en-US" sz="1600" b="0" strike="noStrike" spc="-1">
              <a:latin typeface="Arial"/>
            </a:endParaRPr>
          </a:p>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各季度</a:t>
            </a:r>
            <a:r>
              <a:rPr lang="en-US" sz="1600" b="0" strike="noStrike" spc="-1">
                <a:solidFill>
                  <a:srgbClr val="000000"/>
                </a:solidFill>
                <a:latin typeface="Adobe 楷体 Std R"/>
                <a:ea typeface="Adobe 楷体 Std R"/>
              </a:rPr>
              <a:t>: 2022Q4 </a:t>
            </a:r>
            <a:r>
              <a:rPr lang="zh-TW" sz="1600" b="0" strike="noStrike" spc="-1">
                <a:solidFill>
                  <a:srgbClr val="000000"/>
                </a:solidFill>
                <a:latin typeface="Adobe 楷体 Std R"/>
                <a:ea typeface="Adobe 楷体 Std R"/>
              </a:rPr>
              <a:t>、 </a:t>
            </a:r>
            <a:r>
              <a:rPr lang="en-US" sz="1600" b="0" strike="noStrike" spc="-1">
                <a:solidFill>
                  <a:srgbClr val="000000"/>
                </a:solidFill>
                <a:latin typeface="Adobe 楷体 Std R"/>
                <a:ea typeface="Adobe 楷体 Std R"/>
              </a:rPr>
              <a:t>2022Q3...</a:t>
            </a:r>
            <a:r>
              <a:rPr lang="zh-TW" sz="1600" b="0" strike="noStrike" spc="-1">
                <a:solidFill>
                  <a:srgbClr val="000000"/>
                </a:solidFill>
                <a:latin typeface="Adobe 楷体 Std R"/>
                <a:ea typeface="Adobe 楷体 Std R"/>
              </a:rPr>
              <a:t>等。</a:t>
            </a:r>
            <a:endParaRPr lang="en-US" sz="1600" b="0" strike="noStrike" spc="-1">
              <a:latin typeface="Arial"/>
            </a:endParaRPr>
          </a:p>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累季</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值</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各季</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值</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a:t>
            </a:r>
            <a:endParaRPr lang="en-US" sz="1600" b="0" strike="noStrike" spc="-1">
              <a:latin typeface="Arial"/>
            </a:endParaRPr>
          </a:p>
        </p:txBody>
      </p:sp>
      <p:sp>
        <p:nvSpPr>
          <p:cNvPr id="411" name="CustomShape 13"/>
          <p:cNvSpPr/>
          <p:nvPr/>
        </p:nvSpPr>
        <p:spPr>
          <a:xfrm>
            <a:off x="4986360" y="3638160"/>
            <a:ext cx="431640" cy="853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12" name="CustomShape 14"/>
          <p:cNvSpPr/>
          <p:nvPr/>
        </p:nvSpPr>
        <p:spPr>
          <a:xfrm>
            <a:off x="4373280" y="3417120"/>
            <a:ext cx="873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 Goodinfo</a:t>
            </a:r>
            <a:endParaRPr lang="en-US" sz="1200" b="0" strike="noStrike" spc="-1">
              <a:latin typeface="Arial"/>
            </a:endParaRPr>
          </a:p>
        </p:txBody>
      </p:sp>
      <p:sp>
        <p:nvSpPr>
          <p:cNvPr id="413" name="CustomShape 15"/>
          <p:cNvSpPr/>
          <p:nvPr/>
        </p:nvSpPr>
        <p:spPr>
          <a:xfrm>
            <a:off x="4892040" y="3858480"/>
            <a:ext cx="4251600" cy="1087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14" name="CustomShape 16"/>
          <p:cNvSpPr/>
          <p:nvPr/>
        </p:nvSpPr>
        <p:spPr>
          <a:xfrm>
            <a:off x="4654440" y="378432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415" name="CustomShape 17"/>
          <p:cNvSpPr/>
          <p:nvPr/>
        </p:nvSpPr>
        <p:spPr>
          <a:xfrm>
            <a:off x="3465000" y="4803840"/>
            <a:ext cx="5678640" cy="1389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16" name="CustomShape 18"/>
          <p:cNvSpPr/>
          <p:nvPr/>
        </p:nvSpPr>
        <p:spPr>
          <a:xfrm>
            <a:off x="4221720" y="4599000"/>
            <a:ext cx="10980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FF0000"/>
                </a:solidFill>
                <a:latin typeface="Adobe 楷体 Std R"/>
                <a:ea typeface="Adobe 楷体 Std R"/>
              </a:rPr>
              <a:t>c: ROE(%)</a:t>
            </a:r>
            <a:endParaRPr lang="en-US" sz="1200" b="0" strike="noStrike" spc="-1">
              <a:latin typeface="Arial"/>
            </a:endParaRPr>
          </a:p>
        </p:txBody>
      </p:sp>
      <p:sp>
        <p:nvSpPr>
          <p:cNvPr id="417" name="CustomShape 19"/>
          <p:cNvSpPr/>
          <p:nvPr/>
        </p:nvSpPr>
        <p:spPr>
          <a:xfrm>
            <a:off x="689400" y="1717200"/>
            <a:ext cx="2330640" cy="154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使用</a:t>
            </a:r>
            <a:r>
              <a:rPr lang="zh-TW" sz="1600" b="0" strike="noStrike" spc="-1">
                <a:solidFill>
                  <a:srgbClr val="0000CC"/>
                </a:solidFill>
                <a:latin typeface="Adobe 楷体 Std R"/>
                <a:ea typeface="Adobe 楷体 Std R"/>
              </a:rPr>
              <a:t>動態網頁</a:t>
            </a:r>
            <a:r>
              <a:rPr lang="zh-TW" sz="1600" b="0" strike="noStrike" spc="-1">
                <a:solidFill>
                  <a:srgbClr val="000000"/>
                </a:solidFill>
                <a:latin typeface="Adobe 楷体 Std R"/>
                <a:ea typeface="Adobe 楷体 Std R"/>
              </a:rPr>
              <a:t>爬蟲並配合財報狗資料</a:t>
            </a:r>
            <a:r>
              <a:rPr lang="zh-TW" sz="1600" b="0" strike="noStrike" spc="-1">
                <a:solidFill>
                  <a:srgbClr val="0000CC"/>
                </a:solidFill>
                <a:latin typeface="Adobe 楷体 Std R"/>
                <a:ea typeface="Adobe 楷体 Std R"/>
              </a:rPr>
              <a:t>依</a:t>
            </a:r>
            <a:r>
              <a:rPr lang="en-US" sz="1600" b="0" strike="noStrike" spc="-1">
                <a:solidFill>
                  <a:srgbClr val="0000CC"/>
                </a:solidFill>
                <a:latin typeface="Adobe 楷体 Std R"/>
                <a:ea typeface="Adobe 楷体 Std R"/>
              </a:rPr>
              <a:t>”股票代號”做關聯鍵</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擷取公司累季</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資料上傳並至</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雲端資料庫。</a:t>
            </a:r>
            <a:endParaRPr lang="en-US" sz="1600" b="0" strike="noStrike" spc="-1">
              <a:latin typeface="Arial"/>
            </a:endParaRPr>
          </a:p>
        </p:txBody>
      </p:sp>
      <p:pic>
        <p:nvPicPr>
          <p:cNvPr id="418" name="Picture 6"/>
          <p:cNvPicPr/>
          <p:nvPr/>
        </p:nvPicPr>
        <p:blipFill>
          <a:blip r:embed="rId4"/>
          <a:stretch/>
        </p:blipFill>
        <p:spPr>
          <a:xfrm>
            <a:off x="3454200" y="2718360"/>
            <a:ext cx="4102200" cy="676800"/>
          </a:xfrm>
          <a:prstGeom prst="rect">
            <a:avLst/>
          </a:prstGeom>
          <a:ln w="0">
            <a:noFill/>
          </a:ln>
        </p:spPr>
      </p:pic>
      <p:sp>
        <p:nvSpPr>
          <p:cNvPr id="419" name="CustomShape 20"/>
          <p:cNvSpPr/>
          <p:nvPr/>
        </p:nvSpPr>
        <p:spPr>
          <a:xfrm>
            <a:off x="3454200" y="3185640"/>
            <a:ext cx="4116600" cy="197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20" name="CustomShape 21"/>
          <p:cNvSpPr/>
          <p:nvPr/>
        </p:nvSpPr>
        <p:spPr>
          <a:xfrm>
            <a:off x="3351240" y="2480040"/>
            <a:ext cx="9687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 </a:t>
            </a:r>
            <a:r>
              <a:rPr lang="zh-TW" sz="1200" b="0" strike="noStrike" spc="-1">
                <a:solidFill>
                  <a:srgbClr val="FF0000"/>
                </a:solidFill>
                <a:latin typeface="Adobe 楷体 Std R"/>
                <a:ea typeface="Adobe 楷体 Std R"/>
              </a:rPr>
              <a:t>爬蟲程式</a:t>
            </a:r>
            <a:endParaRPr lang="en-US" sz="1200" b="0" strike="noStrike" spc="-1">
              <a:latin typeface="Arial"/>
            </a:endParaRPr>
          </a:p>
        </p:txBody>
      </p:sp>
      <p:sp>
        <p:nvSpPr>
          <p:cNvPr id="421" name="CustomShape 22"/>
          <p:cNvSpPr/>
          <p:nvPr/>
        </p:nvSpPr>
        <p:spPr>
          <a:xfrm>
            <a:off x="5220000" y="3403440"/>
            <a:ext cx="90000" cy="213840"/>
          </a:xfrm>
          <a:prstGeom prst="upDown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pic>
        <p:nvPicPr>
          <p:cNvPr id="422" name="Picture 2"/>
          <p:cNvPicPr/>
          <p:nvPr/>
        </p:nvPicPr>
        <p:blipFill>
          <a:blip r:embed="rId5"/>
          <a:stretch/>
        </p:blipFill>
        <p:spPr>
          <a:xfrm>
            <a:off x="6156000" y="1154160"/>
            <a:ext cx="2876040" cy="409320"/>
          </a:xfrm>
          <a:prstGeom prst="rect">
            <a:avLst/>
          </a:prstGeom>
          <a:ln w="0">
            <a:noFill/>
          </a:ln>
        </p:spPr>
      </p:pic>
      <p:grpSp>
        <p:nvGrpSpPr>
          <p:cNvPr id="423" name="Group 23"/>
          <p:cNvGrpSpPr/>
          <p:nvPr/>
        </p:nvGrpSpPr>
        <p:grpSpPr>
          <a:xfrm>
            <a:off x="214920" y="3360600"/>
            <a:ext cx="1800360" cy="1639080"/>
            <a:chOff x="214920" y="3360600"/>
            <a:chExt cx="1800360" cy="1639080"/>
          </a:xfrm>
        </p:grpSpPr>
        <p:pic>
          <p:nvPicPr>
            <p:cNvPr id="424" name="Picture 9"/>
            <p:cNvPicPr/>
            <p:nvPr/>
          </p:nvPicPr>
          <p:blipFill>
            <a:blip r:embed="rId6"/>
            <a:stretch/>
          </p:blipFill>
          <p:spPr>
            <a:xfrm>
              <a:off x="575640" y="4479480"/>
              <a:ext cx="1439640" cy="520200"/>
            </a:xfrm>
            <a:prstGeom prst="rect">
              <a:avLst/>
            </a:prstGeom>
            <a:ln w="0">
              <a:noFill/>
            </a:ln>
          </p:spPr>
        </p:pic>
        <p:pic>
          <p:nvPicPr>
            <p:cNvPr id="425" name="Picture 8"/>
            <p:cNvPicPr/>
            <p:nvPr/>
          </p:nvPicPr>
          <p:blipFill>
            <a:blip r:embed="rId7"/>
            <a:stretch/>
          </p:blipFill>
          <p:spPr>
            <a:xfrm>
              <a:off x="435600" y="3508200"/>
              <a:ext cx="1439640" cy="1167120"/>
            </a:xfrm>
            <a:prstGeom prst="rect">
              <a:avLst/>
            </a:prstGeom>
            <a:ln w="0">
              <a:noFill/>
            </a:ln>
          </p:spPr>
        </p:pic>
        <p:pic>
          <p:nvPicPr>
            <p:cNvPr id="426" name="Picture 7"/>
            <p:cNvPicPr/>
            <p:nvPr/>
          </p:nvPicPr>
          <p:blipFill>
            <a:blip r:embed="rId8"/>
            <a:stretch/>
          </p:blipFill>
          <p:spPr>
            <a:xfrm>
              <a:off x="214920" y="3360600"/>
              <a:ext cx="1439640" cy="760320"/>
            </a:xfrm>
            <a:prstGeom prst="rect">
              <a:avLst/>
            </a:prstGeom>
            <a:ln w="0">
              <a:noFill/>
            </a:ln>
          </p:spPr>
        </p:pic>
      </p:grpSp>
      <p:sp>
        <p:nvSpPr>
          <p:cNvPr id="427" name="CustomShape 24"/>
          <p:cNvSpPr/>
          <p:nvPr/>
        </p:nvSpPr>
        <p:spPr>
          <a:xfrm>
            <a:off x="135720" y="3095640"/>
            <a:ext cx="1170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動態網頁爬蟲</a:t>
            </a:r>
            <a:r>
              <a:rPr lang="en-US" sz="1200" b="0" strike="noStrike" spc="-1">
                <a:solidFill>
                  <a:srgbClr val="0000CC"/>
                </a:solidFill>
                <a:latin typeface="Adobe 楷体 Std R"/>
                <a:ea typeface="Adobe 楷体 Std R"/>
              </a:rPr>
              <a:t>:</a:t>
            </a:r>
            <a:endParaRPr lang="en-US" sz="1200" b="0" strike="noStrike" spc="-1">
              <a:latin typeface="Arial"/>
            </a:endParaRPr>
          </a:p>
        </p:txBody>
      </p:sp>
      <p:pic>
        <p:nvPicPr>
          <p:cNvPr id="428" name="Picture 10"/>
          <p:cNvPicPr/>
          <p:nvPr/>
        </p:nvPicPr>
        <p:blipFill>
          <a:blip r:embed="rId9"/>
          <a:stretch/>
        </p:blipFill>
        <p:spPr>
          <a:xfrm>
            <a:off x="1963800" y="3347640"/>
            <a:ext cx="1439640" cy="1187280"/>
          </a:xfrm>
          <a:prstGeom prst="rect">
            <a:avLst/>
          </a:prstGeom>
          <a:ln w="0">
            <a:noFill/>
          </a:ln>
        </p:spPr>
      </p:pic>
      <p:sp>
        <p:nvSpPr>
          <p:cNvPr id="429" name="CustomShape 25"/>
          <p:cNvSpPr/>
          <p:nvPr/>
        </p:nvSpPr>
        <p:spPr>
          <a:xfrm>
            <a:off x="1914120" y="3115440"/>
            <a:ext cx="10483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上傳</a:t>
            </a:r>
            <a:r>
              <a:rPr lang="en-US" sz="1200" b="0" strike="noStrike" spc="-1">
                <a:solidFill>
                  <a:srgbClr val="0000CC"/>
                </a:solidFill>
                <a:latin typeface="Adobe 楷体 Std R"/>
                <a:ea typeface="Adobe 楷体 Std R"/>
              </a:rPr>
              <a:t>Firebase:</a:t>
            </a:r>
            <a:endParaRPr lang="en-US" sz="1200" b="0" strike="noStrike" spc="-1">
              <a:latin typeface="Arial"/>
            </a:endParaRPr>
          </a:p>
        </p:txBody>
      </p:sp>
      <p:grpSp>
        <p:nvGrpSpPr>
          <p:cNvPr id="430" name="Group 26"/>
          <p:cNvGrpSpPr/>
          <p:nvPr/>
        </p:nvGrpSpPr>
        <p:grpSpPr>
          <a:xfrm>
            <a:off x="7373520" y="1807560"/>
            <a:ext cx="1712520" cy="1700280"/>
            <a:chOff x="7373520" y="1807560"/>
            <a:chExt cx="1712520" cy="1700280"/>
          </a:xfrm>
        </p:grpSpPr>
        <p:pic>
          <p:nvPicPr>
            <p:cNvPr id="431" name="Picture 13"/>
            <p:cNvPicPr/>
            <p:nvPr/>
          </p:nvPicPr>
          <p:blipFill>
            <a:blip r:embed="rId10"/>
            <a:stretch/>
          </p:blipFill>
          <p:spPr>
            <a:xfrm>
              <a:off x="8186400" y="2739960"/>
              <a:ext cx="899640" cy="767880"/>
            </a:xfrm>
            <a:prstGeom prst="rect">
              <a:avLst/>
            </a:prstGeom>
            <a:ln w="0">
              <a:noFill/>
            </a:ln>
          </p:spPr>
        </p:pic>
        <p:pic>
          <p:nvPicPr>
            <p:cNvPr id="432" name="Picture 12"/>
            <p:cNvPicPr/>
            <p:nvPr/>
          </p:nvPicPr>
          <p:blipFill>
            <a:blip r:embed="rId11"/>
            <a:stretch/>
          </p:blipFill>
          <p:spPr>
            <a:xfrm>
              <a:off x="7776360" y="2024280"/>
              <a:ext cx="899640" cy="986400"/>
            </a:xfrm>
            <a:prstGeom prst="rect">
              <a:avLst/>
            </a:prstGeom>
            <a:ln w="0">
              <a:noFill/>
            </a:ln>
          </p:spPr>
        </p:pic>
        <p:pic>
          <p:nvPicPr>
            <p:cNvPr id="433" name="Picture 11"/>
            <p:cNvPicPr/>
            <p:nvPr/>
          </p:nvPicPr>
          <p:blipFill>
            <a:blip r:embed="rId12"/>
            <a:stretch/>
          </p:blipFill>
          <p:spPr>
            <a:xfrm>
              <a:off x="7373520" y="1807560"/>
              <a:ext cx="899640" cy="882000"/>
            </a:xfrm>
            <a:prstGeom prst="rect">
              <a:avLst/>
            </a:prstGeom>
            <a:ln w="0">
              <a:noFill/>
            </a:ln>
          </p:spPr>
        </p:pic>
      </p:grpSp>
      <p:sp>
        <p:nvSpPr>
          <p:cNvPr id="434" name="CustomShape 27"/>
          <p:cNvSpPr/>
          <p:nvPr/>
        </p:nvSpPr>
        <p:spPr>
          <a:xfrm>
            <a:off x="7315920" y="1590120"/>
            <a:ext cx="70704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CC"/>
                </a:solidFill>
                <a:latin typeface="Adobe 楷体 Std R"/>
                <a:ea typeface="Adobe 楷体 Std R"/>
              </a:rPr>
              <a:t>Firebase:</a:t>
            </a:r>
            <a:endParaRPr lang="en-US" sz="1200" b="0" strike="noStrike" spc="-1">
              <a:latin typeface="Arial"/>
            </a:endParaRPr>
          </a:p>
        </p:txBody>
      </p:sp>
      <p:sp>
        <p:nvSpPr>
          <p:cNvPr id="435" name="CustomShape 28"/>
          <p:cNvSpPr/>
          <p:nvPr/>
        </p:nvSpPr>
        <p:spPr>
          <a:xfrm>
            <a:off x="8388360" y="3284640"/>
            <a:ext cx="755280" cy="2228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36" name="CustomShape 29"/>
          <p:cNvSpPr/>
          <p:nvPr/>
        </p:nvSpPr>
        <p:spPr>
          <a:xfrm>
            <a:off x="7669440" y="3284640"/>
            <a:ext cx="603360" cy="118440"/>
          </a:xfrm>
          <a:prstGeom prst="lef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2195</TotalTime>
  <Words>2882</Words>
  <Application>Microsoft Office PowerPoint</Application>
  <PresentationFormat>如螢幕大小 (16:9)</PresentationFormat>
  <Paragraphs>453</Paragraphs>
  <Slides>32</Slides>
  <Notes>3</Notes>
  <HiddenSlides>0</HiddenSlides>
  <MMClips>0</MMClips>
  <ScaleCrop>false</ScaleCrop>
  <HeadingPairs>
    <vt:vector size="4" baseType="variant">
      <vt:variant>
        <vt:lpstr>佈景主題</vt:lpstr>
      </vt:variant>
      <vt:variant>
        <vt:i4>2</vt:i4>
      </vt:variant>
      <vt:variant>
        <vt:lpstr>投影片標題</vt:lpstr>
      </vt:variant>
      <vt:variant>
        <vt:i4>32</vt:i4>
      </vt:variant>
    </vt:vector>
  </HeadingPairs>
  <TitlesOfParts>
    <vt:vector size="34" baseType="lpstr">
      <vt:lpstr>Office Theme</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subject/>
  <dc:creator>user</dc:creator>
  <dc:description/>
  <cp:lastModifiedBy>user</cp:lastModifiedBy>
  <cp:revision>235</cp:revision>
  <dcterms:created xsi:type="dcterms:W3CDTF">2013-03-22T04:45:22Z</dcterms:created>
  <dcterms:modified xsi:type="dcterms:W3CDTF">2023-04-08T03:11:46Z</dcterms:modified>
  <dc:language>zh-TW</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vt:i4>
  </property>
  <property fmtid="{D5CDD505-2E9C-101B-9397-08002B2CF9AE}" pid="3" name="PresentationFormat">
    <vt:lpwstr>如螢幕大小 (16:9)</vt:lpwstr>
  </property>
  <property fmtid="{D5CDD505-2E9C-101B-9397-08002B2CF9AE}" pid="4" name="Slides">
    <vt:i4>31</vt:i4>
  </property>
</Properties>
</file>